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0"/>
  </p:notesMasterIdLst>
  <p:sldIdLst>
    <p:sldId id="279" r:id="rId2"/>
    <p:sldId id="378" r:id="rId3"/>
    <p:sldId id="260" r:id="rId4"/>
    <p:sldId id="379" r:id="rId5"/>
    <p:sldId id="275" r:id="rId6"/>
    <p:sldId id="380" r:id="rId7"/>
    <p:sldId id="277" r:id="rId8"/>
    <p:sldId id="408" r:id="rId9"/>
    <p:sldId id="262" r:id="rId10"/>
    <p:sldId id="410" r:id="rId11"/>
    <p:sldId id="386" r:id="rId12"/>
    <p:sldId id="401" r:id="rId13"/>
    <p:sldId id="487" r:id="rId14"/>
    <p:sldId id="409" r:id="rId15"/>
    <p:sldId id="400" r:id="rId16"/>
    <p:sldId id="402" r:id="rId17"/>
    <p:sldId id="464" r:id="rId18"/>
    <p:sldId id="403" r:id="rId19"/>
    <p:sldId id="407" r:id="rId20"/>
    <p:sldId id="417" r:id="rId21"/>
    <p:sldId id="404" r:id="rId22"/>
    <p:sldId id="405" r:id="rId23"/>
    <p:sldId id="418" r:id="rId24"/>
    <p:sldId id="463" r:id="rId25"/>
    <p:sldId id="415" r:id="rId26"/>
    <p:sldId id="406" r:id="rId27"/>
    <p:sldId id="416" r:id="rId28"/>
    <p:sldId id="419" r:id="rId29"/>
    <p:sldId id="428" r:id="rId30"/>
    <p:sldId id="442" r:id="rId31"/>
    <p:sldId id="475" r:id="rId32"/>
    <p:sldId id="411" r:id="rId33"/>
    <p:sldId id="443" r:id="rId34"/>
    <p:sldId id="459" r:id="rId35"/>
    <p:sldId id="510" r:id="rId36"/>
    <p:sldId id="508" r:id="rId37"/>
    <p:sldId id="505" r:id="rId38"/>
    <p:sldId id="490" r:id="rId39"/>
    <p:sldId id="422" r:id="rId40"/>
    <p:sldId id="438" r:id="rId41"/>
    <p:sldId id="474" r:id="rId42"/>
    <p:sldId id="479" r:id="rId43"/>
    <p:sldId id="423" r:id="rId44"/>
    <p:sldId id="473" r:id="rId45"/>
    <p:sldId id="491" r:id="rId46"/>
    <p:sldId id="427" r:id="rId47"/>
    <p:sldId id="493" r:id="rId48"/>
    <p:sldId id="425" r:id="rId49"/>
    <p:sldId id="441" r:id="rId50"/>
    <p:sldId id="486" r:id="rId51"/>
    <p:sldId id="509" r:id="rId52"/>
    <p:sldId id="424" r:id="rId53"/>
    <p:sldId id="429" r:id="rId54"/>
    <p:sldId id="445" r:id="rId55"/>
    <p:sldId id="412" r:id="rId56"/>
    <p:sldId id="444" r:id="rId57"/>
    <p:sldId id="446" r:id="rId58"/>
    <p:sldId id="447" r:id="rId59"/>
    <p:sldId id="495" r:id="rId60"/>
    <p:sldId id="430" r:id="rId61"/>
    <p:sldId id="449" r:id="rId62"/>
    <p:sldId id="448" r:id="rId63"/>
    <p:sldId id="450" r:id="rId64"/>
    <p:sldId id="476" r:id="rId65"/>
    <p:sldId id="477" r:id="rId66"/>
    <p:sldId id="497" r:id="rId67"/>
    <p:sldId id="414" r:id="rId68"/>
    <p:sldId id="413" r:id="rId69"/>
    <p:sldId id="314" r:id="rId70"/>
    <p:sldId id="470" r:id="rId71"/>
    <p:sldId id="480" r:id="rId72"/>
    <p:sldId id="481" r:id="rId73"/>
    <p:sldId id="482" r:id="rId74"/>
    <p:sldId id="483" r:id="rId75"/>
    <p:sldId id="498" r:id="rId76"/>
    <p:sldId id="500" r:id="rId77"/>
    <p:sldId id="431" r:id="rId78"/>
    <p:sldId id="471" r:id="rId79"/>
    <p:sldId id="454" r:id="rId80"/>
    <p:sldId id="455" r:id="rId81"/>
    <p:sldId id="456" r:id="rId82"/>
    <p:sldId id="453" r:id="rId83"/>
    <p:sldId id="502" r:id="rId84"/>
    <p:sldId id="432" r:id="rId85"/>
    <p:sldId id="439" r:id="rId86"/>
    <p:sldId id="458" r:id="rId87"/>
    <p:sldId id="457" r:id="rId88"/>
    <p:sldId id="451" r:id="rId89"/>
    <p:sldId id="503" r:id="rId90"/>
    <p:sldId id="433" r:id="rId91"/>
    <p:sldId id="472" r:id="rId92"/>
    <p:sldId id="511" r:id="rId93"/>
    <p:sldId id="512" r:id="rId94"/>
    <p:sldId id="435" r:id="rId95"/>
    <p:sldId id="434" r:id="rId96"/>
    <p:sldId id="489" r:id="rId97"/>
    <p:sldId id="436" r:id="rId98"/>
    <p:sldId id="484" r:id="rId9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66"/>
    <a:srgbClr val="CC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41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11627-ADD5-437B-B391-60498F9910DD}" type="datetimeFigureOut">
              <a:rPr lang="gl-ES" smtClean="0"/>
              <a:t>09/10/2026</a:t>
            </a:fld>
            <a:endParaRPr lang="gl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gl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E1710-F6E6-452F-B23D-8368FFDBF453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277605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E1710-F6E6-452F-B23D-8368FFDBF453}" type="slidenum">
              <a:rPr lang="gl-ES" smtClean="0"/>
              <a:t>7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83375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E1710-F6E6-452F-B23D-8368FFDBF453}" type="slidenum">
              <a:rPr lang="gl-ES" smtClean="0"/>
              <a:t>33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446572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E1710-F6E6-452F-B23D-8368FFDBF453}" type="slidenum">
              <a:rPr lang="gl-ES" smtClean="0"/>
              <a:t>86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51167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968A9B-3D1E-4FC3-8F72-FE26B89D0807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226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A35140-DE0E-4EC3-8CB2-7E0E7496FDFB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99269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52DEE-0D75-4ED3-946B-FD0B96C55C5D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56106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5CAA2A-516D-4AD8-BDE2-DD72D168EFCF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4058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650951-8192-4811-A264-3F9DB2ACA657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4282857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452C3-062B-450C-8DFC-301537BE568B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02715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6F3C4-F963-408C-8951-2440D492697F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817020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C57F01-195B-4AF0-890C-B08E5C17E150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982872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D5EB9-A647-4430-A171-513E79023EB5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022889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12150F-AC55-47C1-A14D-BD039D81B25C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202896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24FB5-05D6-4430-B6E2-F7C2CBD31A78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41300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FBE974C-3C7A-4751-8763-E5F740457D98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59542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bmp"/><Relationship Id="rId4" Type="http://schemas.openxmlformats.org/officeDocument/2006/relationships/image" Target="../media/image9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eg"/><Relationship Id="rId3" Type="http://schemas.microsoft.com/office/2007/relationships/hdphoto" Target="../media/hdphoto8.wdp"/><Relationship Id="rId7" Type="http://schemas.openxmlformats.org/officeDocument/2006/relationships/image" Target="../media/image119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Relationship Id="rId9" Type="http://schemas.openxmlformats.org/officeDocument/2006/relationships/image" Target="../media/image121.jp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b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jpeg"/><Relationship Id="rId3" Type="http://schemas.microsoft.com/office/2007/relationships/hdphoto" Target="../media/hdphoto12.wdp"/><Relationship Id="rId7" Type="http://schemas.openxmlformats.org/officeDocument/2006/relationships/image" Target="../media/image151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jpeg"/><Relationship Id="rId11" Type="http://schemas.openxmlformats.org/officeDocument/2006/relationships/image" Target="../media/image154.jpeg"/><Relationship Id="rId5" Type="http://schemas.openxmlformats.org/officeDocument/2006/relationships/image" Target="../media/image149.jpeg"/><Relationship Id="rId10" Type="http://schemas.microsoft.com/office/2007/relationships/hdphoto" Target="../media/hdphoto13.wdp"/><Relationship Id="rId4" Type="http://schemas.openxmlformats.org/officeDocument/2006/relationships/image" Target="../media/image148.jpeg"/><Relationship Id="rId9" Type="http://schemas.openxmlformats.org/officeDocument/2006/relationships/image" Target="../media/image15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eg"/><Relationship Id="rId3" Type="http://schemas.openxmlformats.org/officeDocument/2006/relationships/image" Target="../media/image156.jpeg"/><Relationship Id="rId7" Type="http://schemas.openxmlformats.org/officeDocument/2006/relationships/image" Target="../media/image160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jpeg"/><Relationship Id="rId11" Type="http://schemas.openxmlformats.org/officeDocument/2006/relationships/image" Target="../media/image164.jpeg"/><Relationship Id="rId5" Type="http://schemas.openxmlformats.org/officeDocument/2006/relationships/image" Target="../media/image158.jpeg"/><Relationship Id="rId10" Type="http://schemas.openxmlformats.org/officeDocument/2006/relationships/image" Target="../media/image163.jpeg"/><Relationship Id="rId4" Type="http://schemas.openxmlformats.org/officeDocument/2006/relationships/image" Target="../media/image157.jpeg"/><Relationship Id="rId9" Type="http://schemas.openxmlformats.org/officeDocument/2006/relationships/image" Target="../media/image16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0.jpeg"/><Relationship Id="rId4" Type="http://schemas.microsoft.com/office/2007/relationships/hdphoto" Target="../media/hdphoto14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jpeg"/><Relationship Id="rId3" Type="http://schemas.openxmlformats.org/officeDocument/2006/relationships/image" Target="../media/image178.jpeg"/><Relationship Id="rId7" Type="http://schemas.openxmlformats.org/officeDocument/2006/relationships/image" Target="../media/image182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jpeg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jpeg"/><Relationship Id="rId3" Type="http://schemas.openxmlformats.org/officeDocument/2006/relationships/image" Target="../media/image185.jpeg"/><Relationship Id="rId7" Type="http://schemas.openxmlformats.org/officeDocument/2006/relationships/image" Target="../media/image189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Relationship Id="rId9" Type="http://schemas.openxmlformats.org/officeDocument/2006/relationships/image" Target="../media/image191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5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jpeg"/><Relationship Id="rId3" Type="http://schemas.openxmlformats.org/officeDocument/2006/relationships/image" Target="../media/image203.jpeg"/><Relationship Id="rId7" Type="http://schemas.openxmlformats.org/officeDocument/2006/relationships/image" Target="../media/image207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6.jpeg"/><Relationship Id="rId5" Type="http://schemas.openxmlformats.org/officeDocument/2006/relationships/image" Target="../media/image205.jpeg"/><Relationship Id="rId4" Type="http://schemas.openxmlformats.org/officeDocument/2006/relationships/image" Target="../media/image204.jpeg"/><Relationship Id="rId9" Type="http://schemas.openxmlformats.org/officeDocument/2006/relationships/image" Target="../media/image209.jpe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jpg"/><Relationship Id="rId5" Type="http://schemas.openxmlformats.org/officeDocument/2006/relationships/image" Target="../media/image212.jpeg"/><Relationship Id="rId4" Type="http://schemas.openxmlformats.org/officeDocument/2006/relationships/image" Target="../media/image211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7" Type="http://schemas.openxmlformats.org/officeDocument/2006/relationships/image" Target="../media/image228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7.jpeg"/><Relationship Id="rId5" Type="http://schemas.openxmlformats.org/officeDocument/2006/relationships/image" Target="../media/image226.jpeg"/><Relationship Id="rId4" Type="http://schemas.openxmlformats.org/officeDocument/2006/relationships/image" Target="../media/image225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g"/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231.jp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jpeg"/><Relationship Id="rId3" Type="http://schemas.openxmlformats.org/officeDocument/2006/relationships/image" Target="../media/image234.jpeg"/><Relationship Id="rId7" Type="http://schemas.openxmlformats.org/officeDocument/2006/relationships/image" Target="../media/image238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7.jpeg"/><Relationship Id="rId5" Type="http://schemas.openxmlformats.org/officeDocument/2006/relationships/image" Target="../media/image236.jpeg"/><Relationship Id="rId4" Type="http://schemas.openxmlformats.org/officeDocument/2006/relationships/image" Target="../media/image235.jpeg"/><Relationship Id="rId9" Type="http://schemas.openxmlformats.org/officeDocument/2006/relationships/image" Target="../media/image240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8.wdp"/><Relationship Id="rId4" Type="http://schemas.openxmlformats.org/officeDocument/2006/relationships/image" Target="../media/image244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245.jpeg"/><Relationship Id="rId7" Type="http://schemas.openxmlformats.org/officeDocument/2006/relationships/image" Target="../media/image2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8.jpeg"/><Relationship Id="rId5" Type="http://schemas.openxmlformats.org/officeDocument/2006/relationships/image" Target="../media/image247.jpeg"/><Relationship Id="rId10" Type="http://schemas.openxmlformats.org/officeDocument/2006/relationships/image" Target="../media/image251.jpeg"/><Relationship Id="rId4" Type="http://schemas.openxmlformats.org/officeDocument/2006/relationships/image" Target="../media/image246.jpeg"/><Relationship Id="rId9" Type="http://schemas.microsoft.com/office/2007/relationships/hdphoto" Target="../media/hdphoto19.wdp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8.jpeg"/><Relationship Id="rId5" Type="http://schemas.openxmlformats.org/officeDocument/2006/relationships/image" Target="../media/image257.jpeg"/><Relationship Id="rId4" Type="http://schemas.openxmlformats.org/officeDocument/2006/relationships/image" Target="../media/image256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eg"/><Relationship Id="rId2" Type="http://schemas.openxmlformats.org/officeDocument/2006/relationships/image" Target="../media/image26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2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7.jpeg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G"/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eg"/><Relationship Id="rId2" Type="http://schemas.openxmlformats.org/officeDocument/2006/relationships/image" Target="../media/image2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4.jpeg"/></Relationships>
</file>

<file path=ppt/slides/_rels/slide96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276.jpeg"/><Relationship Id="rId7" Type="http://schemas.openxmlformats.org/officeDocument/2006/relationships/image" Target="../media/image279.png"/><Relationship Id="rId2" Type="http://schemas.openxmlformats.org/officeDocument/2006/relationships/image" Target="../media/image27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0.wdp"/><Relationship Id="rId5" Type="http://schemas.openxmlformats.org/officeDocument/2006/relationships/image" Target="../media/image278.png"/><Relationship Id="rId4" Type="http://schemas.openxmlformats.org/officeDocument/2006/relationships/image" Target="../media/image277.jpeg"/><Relationship Id="rId9" Type="http://schemas.openxmlformats.org/officeDocument/2006/relationships/image" Target="../media/image280.jpeg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e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EDA6B9F-DF04-EBD5-130D-B8B4D370C3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287"/>
            <a:ext cx="12192000" cy="6852713"/>
          </a:xfrm>
          <a:prstGeom prst="rect">
            <a:avLst/>
          </a:prstGeom>
        </p:spPr>
      </p:pic>
      <p:sp>
        <p:nvSpPr>
          <p:cNvPr id="2051" name="CuadroTexto 1">
            <a:extLst>
              <a:ext uri="{FF2B5EF4-FFF2-40B4-BE49-F238E27FC236}">
                <a16:creationId xmlns:a16="http://schemas.microsoft.com/office/drawing/2014/main" id="{B6273308-612A-EB98-76DB-888B93541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95082"/>
            <a:ext cx="1219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gl-ES" sz="7200" dirty="0">
                <a:latin typeface="Arial Black" panose="020B0A04020102020204" pitchFamily="34" charset="0"/>
              </a:rPr>
              <a:t>o barro e a </a:t>
            </a:r>
            <a:r>
              <a:rPr lang="es-ES" altLang="gl-ES" sz="7200" dirty="0" err="1">
                <a:latin typeface="Arial Black" panose="020B0A04020102020204" pitchFamily="34" charset="0"/>
              </a:rPr>
              <a:t>olaría</a:t>
            </a:r>
            <a:endParaRPr lang="gl-ES" altLang="gl-ES" sz="72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>
            <a:extLst>
              <a:ext uri="{FF2B5EF4-FFF2-40B4-BE49-F238E27FC236}">
                <a16:creationId xmlns:a16="http://schemas.microsoft.com/office/drawing/2014/main" id="{9BC4E953-E09F-6564-D474-9DD88C5F6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2000" y="80963"/>
            <a:ext cx="9036050" cy="677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4">
            <a:extLst>
              <a:ext uri="{FF2B5EF4-FFF2-40B4-BE49-F238E27FC236}">
                <a16:creationId xmlns:a16="http://schemas.microsoft.com/office/drawing/2014/main" id="{543687F7-D5E1-B522-3DD3-CB776C804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87" y="1484784"/>
            <a:ext cx="2799422" cy="48013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>
                <a:latin typeface="+mn-lt"/>
              </a:rPr>
              <a:t>As </a:t>
            </a:r>
            <a:r>
              <a:rPr lang="es-ES" altLang="gl-ES" sz="1800" b="1" dirty="0" err="1">
                <a:latin typeface="+mn-lt"/>
              </a:rPr>
              <a:t>arxilas</a:t>
            </a:r>
            <a:r>
              <a:rPr lang="es-ES" altLang="gl-ES" sz="1800" b="1" dirty="0">
                <a:latin typeface="+mn-lt"/>
              </a:rPr>
              <a:t> son rochas s</a:t>
            </a:r>
            <a:r>
              <a:rPr lang="es-ES_tradnl" altLang="gl-ES" sz="1800" b="1" dirty="0" err="1">
                <a:latin typeface="+mn-lt"/>
              </a:rPr>
              <a:t>edimentarias</a:t>
            </a:r>
            <a:r>
              <a:rPr lang="es-ES_tradnl" altLang="gl-ES" sz="1800" b="1" dirty="0">
                <a:latin typeface="+mn-lt"/>
              </a:rPr>
              <a:t> formadas a partir da descomposición da </a:t>
            </a:r>
            <a:r>
              <a:rPr lang="es-ES_tradnl" altLang="gl-ES" sz="1800" b="1" dirty="0" err="1">
                <a:latin typeface="+mn-lt"/>
              </a:rPr>
              <a:t>pedra</a:t>
            </a:r>
            <a:r>
              <a:rPr lang="es-ES_tradnl" altLang="gl-ES" sz="1800" b="1" dirty="0">
                <a:latin typeface="+mn-lt"/>
              </a:rPr>
              <a:t> de gran, os gneis </a:t>
            </a:r>
            <a:r>
              <a:rPr lang="es-ES_tradnl" altLang="gl-ES" sz="1800" b="1" dirty="0" err="1">
                <a:latin typeface="+mn-lt"/>
              </a:rPr>
              <a:t>ou</a:t>
            </a:r>
            <a:r>
              <a:rPr lang="es-ES_tradnl" altLang="gl-ES" sz="1800" b="1" dirty="0">
                <a:latin typeface="+mn-lt"/>
              </a:rPr>
              <a:t> os feldespatos; pola acción da </a:t>
            </a:r>
            <a:r>
              <a:rPr lang="es-ES_tradnl" altLang="gl-ES" sz="1800" b="1" dirty="0" err="1">
                <a:latin typeface="+mn-lt"/>
              </a:rPr>
              <a:t>auga</a:t>
            </a:r>
            <a:r>
              <a:rPr lang="es-ES_tradnl" altLang="gl-ES" sz="1800" b="1" dirty="0">
                <a:latin typeface="+mn-lt"/>
              </a:rPr>
              <a:t>, dos gas carbónico, da calor...que se acumularon </a:t>
            </a:r>
            <a:r>
              <a:rPr lang="es-ES_tradnl" altLang="gl-ES" sz="1800" b="1" dirty="0" err="1">
                <a:latin typeface="+mn-lt"/>
              </a:rPr>
              <a:t>nas</a:t>
            </a:r>
            <a:r>
              <a:rPr lang="es-ES_tradnl" altLang="gl-ES" sz="1800" b="1" dirty="0">
                <a:latin typeface="+mn-lt"/>
              </a:rPr>
              <a:t> cuncas terciarias e cuaternarias.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Son mesturas de diferentes silicatos </a:t>
            </a:r>
            <a:r>
              <a:rPr lang="es-ES_tradnl" altLang="gl-ES" sz="1800" b="1" dirty="0" err="1">
                <a:latin typeface="+mn-lt"/>
              </a:rPr>
              <a:t>alumínicos</a:t>
            </a:r>
            <a:r>
              <a:rPr lang="es-ES_tradnl" altLang="gl-ES" sz="1800" b="1" dirty="0">
                <a:latin typeface="+mn-lt"/>
              </a:rPr>
              <a:t> hidratados como a caolinita, </a:t>
            </a:r>
            <a:r>
              <a:rPr lang="es-ES_tradnl" altLang="gl-ES" sz="1800" b="1" dirty="0" err="1">
                <a:latin typeface="+mn-lt"/>
              </a:rPr>
              <a:t>illita</a:t>
            </a:r>
            <a:r>
              <a:rPr lang="es-ES_tradnl" altLang="gl-ES" sz="1800" b="1" dirty="0">
                <a:latin typeface="+mn-lt"/>
              </a:rPr>
              <a:t>, </a:t>
            </a:r>
            <a:r>
              <a:rPr lang="es-ES_tradnl" altLang="gl-ES" sz="1800" b="1" dirty="0" err="1">
                <a:latin typeface="+mn-lt"/>
              </a:rPr>
              <a:t>emectita</a:t>
            </a:r>
            <a:r>
              <a:rPr lang="es-ES_tradnl" altLang="gl-ES" sz="1800" b="1" dirty="0">
                <a:latin typeface="+mn-lt"/>
              </a:rPr>
              <a:t>, moscovita, con impurezas como </a:t>
            </a:r>
            <a:r>
              <a:rPr lang="es-ES_tradnl" altLang="gl-ES" sz="1800" b="1" dirty="0" err="1">
                <a:latin typeface="+mn-lt"/>
              </a:rPr>
              <a:t>areas</a:t>
            </a:r>
            <a:r>
              <a:rPr lang="es-ES_tradnl" altLang="gl-ES" sz="1800" b="1" dirty="0">
                <a:latin typeface="+mn-lt"/>
              </a:rPr>
              <a:t> silíceas, feldespatos, carbonatos, óxidos de ferro...</a:t>
            </a:r>
            <a:endParaRPr lang="es-ES" altLang="gl-ES" sz="1800" b="1" dirty="0">
              <a:latin typeface="+mn-lt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27F410C-1C48-54EC-228A-C38A19B178F5}"/>
              </a:ext>
            </a:extLst>
          </p:cNvPr>
          <p:cNvSpPr txBox="1"/>
          <p:nvPr/>
        </p:nvSpPr>
        <p:spPr>
          <a:xfrm>
            <a:off x="170599" y="177309"/>
            <a:ext cx="18740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3200" dirty="0">
                <a:latin typeface="Arial Black" panose="020B0A04020102020204" pitchFamily="34" charset="0"/>
              </a:rPr>
              <a:t>O barro</a:t>
            </a:r>
          </a:p>
          <a:p>
            <a:r>
              <a:rPr lang="gl-ES" sz="3200" dirty="0">
                <a:latin typeface="Arial Black" panose="020B0A04020102020204" pitchFamily="34" charset="0"/>
              </a:rPr>
              <a:t>a arxila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FE3EA190-8ABE-5438-0E2D-CC3641E6D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39699"/>
            <a:ext cx="504056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>
                <a:latin typeface="+mn-lt"/>
              </a:rPr>
              <a:t>As arxilas máis puras presentan cores craras.</a:t>
            </a:r>
            <a:r>
              <a:rPr lang="es-ES_tradnl" altLang="gl-ES" sz="1800" b="1">
                <a:latin typeface="+mn-lt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>
                <a:latin typeface="+mn-lt"/>
              </a:rPr>
              <a:t>Os minerais acompañantes dan lugar a que teñan cores variadas.</a:t>
            </a:r>
            <a:endParaRPr lang="es-ES" altLang="gl-ES" sz="1800" b="1">
              <a:latin typeface="+mn-lt"/>
            </a:endParaRP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66A42E78-4771-7939-A0AB-319FC2F28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630" y="260648"/>
            <a:ext cx="3673475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ADE541F4-C33A-E364-991F-DFDF0878F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7673" y="3735387"/>
            <a:ext cx="3792538" cy="274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56AD1A65-2AAF-2C59-7B84-2956FD053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7000" y="4532315"/>
            <a:ext cx="3638126" cy="227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1579192-21C3-1A82-A528-7D06F15A7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384" y="3887787"/>
            <a:ext cx="3179241" cy="258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6">
            <a:extLst>
              <a:ext uri="{FF2B5EF4-FFF2-40B4-BE49-F238E27FC236}">
                <a16:creationId xmlns:a16="http://schemas.microsoft.com/office/drawing/2014/main" id="{9F665F68-3887-287A-BAFD-6ED9A9D11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376" y="1297483"/>
            <a:ext cx="4321175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5">
            <a:extLst>
              <a:ext uri="{FF2B5EF4-FFF2-40B4-BE49-F238E27FC236}">
                <a16:creationId xmlns:a16="http://schemas.microsoft.com/office/drawing/2014/main" id="{6284DF69-CC41-6163-1841-95F77B9B9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2842" y="1773535"/>
            <a:ext cx="3379788" cy="252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CE9DD9C4-23E1-6CD4-6F76-F8845D343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576" y="20410"/>
            <a:ext cx="9908474" cy="6837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3" name="Text Box 4">
            <a:extLst>
              <a:ext uri="{FF2B5EF4-FFF2-40B4-BE49-F238E27FC236}">
                <a16:creationId xmlns:a16="http://schemas.microsoft.com/office/drawing/2014/main" id="{35B90EFF-CFD2-865F-D3B4-BEE95EF5B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5085184"/>
            <a:ext cx="3096344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Cando se evapora a </a:t>
            </a:r>
            <a:r>
              <a:rPr lang="es-ES_tradnl" altLang="gl-ES" sz="1800" b="1" dirty="0" err="1">
                <a:latin typeface="+mn-lt"/>
              </a:rPr>
              <a:t>auga</a:t>
            </a:r>
            <a:r>
              <a:rPr lang="es-ES_tradnl" altLang="gl-ES" sz="1800" b="1" dirty="0">
                <a:latin typeface="+mn-lt"/>
              </a:rPr>
              <a:t> a </a:t>
            </a:r>
            <a:r>
              <a:rPr lang="es-ES_tradnl" altLang="gl-ES" sz="1800" b="1" dirty="0" err="1">
                <a:latin typeface="+mn-lt"/>
              </a:rPr>
              <a:t>arxila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contráese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lixeiramente</a:t>
            </a:r>
            <a:r>
              <a:rPr lang="es-ES_tradnl" altLang="gl-ES" sz="1800" b="1" dirty="0">
                <a:latin typeface="+mn-lt"/>
              </a:rPr>
              <a:t>, </a:t>
            </a:r>
            <a:r>
              <a:rPr lang="es-ES_tradnl" altLang="gl-ES" sz="1800" b="1" dirty="0" err="1">
                <a:latin typeface="+mn-lt"/>
              </a:rPr>
              <a:t>vólvese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ríxida</a:t>
            </a:r>
            <a:r>
              <a:rPr lang="es-ES_tradnl" altLang="gl-ES" sz="1800" b="1" dirty="0">
                <a:latin typeface="+mn-lt"/>
              </a:rPr>
              <a:t>, dura e </a:t>
            </a:r>
            <a:r>
              <a:rPr lang="es-ES_tradnl" altLang="gl-ES" sz="1800" b="1" dirty="0" err="1">
                <a:latin typeface="+mn-lt"/>
              </a:rPr>
              <a:t>fráxil</a:t>
            </a:r>
            <a:r>
              <a:rPr lang="es-ES_tradnl" altLang="gl-ES" sz="1800" b="1" dirty="0">
                <a:latin typeface="+mn-lt"/>
              </a:rPr>
              <a:t>.</a:t>
            </a:r>
            <a:endParaRPr lang="es-ES" altLang="gl-ES" sz="1800" b="1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44410E56-B6A6-1B23-FD12-73C51810A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2088" y="429723"/>
            <a:ext cx="5649912" cy="645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>
            <a:extLst>
              <a:ext uri="{FF2B5EF4-FFF2-40B4-BE49-F238E27FC236}">
                <a16:creationId xmlns:a16="http://schemas.microsoft.com/office/drawing/2014/main" id="{EB3EFE21-06D0-F7A4-2BFA-8FCCE78D1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18" y="-9622"/>
            <a:ext cx="407670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Text Box 6">
            <a:extLst>
              <a:ext uri="{FF2B5EF4-FFF2-40B4-BE49-F238E27FC236}">
                <a16:creationId xmlns:a16="http://schemas.microsoft.com/office/drawing/2014/main" id="{06CD2F9B-DCE4-1237-4578-819517108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860" y="260648"/>
            <a:ext cx="3241236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Mesturada con </a:t>
            </a:r>
            <a:r>
              <a:rPr lang="es-ES_tradnl" altLang="gl-ES" sz="1800" b="1" dirty="0" err="1">
                <a:latin typeface="+mn-lt"/>
              </a:rPr>
              <a:t>auga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convértese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nunha</a:t>
            </a:r>
            <a:r>
              <a:rPr lang="es-ES_tradnl" altLang="gl-ES" sz="1800" b="1" dirty="0">
                <a:latin typeface="+mn-lt"/>
              </a:rPr>
              <a:t> masa plástica </a:t>
            </a:r>
            <a:r>
              <a:rPr lang="es-ES_tradnl" altLang="gl-ES" sz="1800" b="1" dirty="0" err="1">
                <a:latin typeface="+mn-lt"/>
              </a:rPr>
              <a:t>facilmente</a:t>
            </a:r>
            <a:r>
              <a:rPr lang="es-ES_tradnl" altLang="gl-ES" sz="1800" b="1" dirty="0">
                <a:latin typeface="+mn-lt"/>
              </a:rPr>
              <a:t> moldeable. </a:t>
            </a:r>
            <a:endParaRPr lang="es-ES" altLang="gl-ES" sz="1800" b="1" dirty="0">
              <a:latin typeface="+mn-lt"/>
            </a:endParaRPr>
          </a:p>
        </p:txBody>
      </p:sp>
      <p:pic>
        <p:nvPicPr>
          <p:cNvPr id="6149" name="Picture 7">
            <a:extLst>
              <a:ext uri="{FF2B5EF4-FFF2-40B4-BE49-F238E27FC236}">
                <a16:creationId xmlns:a16="http://schemas.microsoft.com/office/drawing/2014/main" id="{9CE6FDA4-E30E-4910-1904-44C73218F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246438"/>
            <a:ext cx="4787900" cy="361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>
            <a:extLst>
              <a:ext uri="{FF2B5EF4-FFF2-40B4-BE49-F238E27FC236}">
                <a16:creationId xmlns:a16="http://schemas.microsoft.com/office/drawing/2014/main" id="{E5B57118-E288-4FB3-C252-0F450CA67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7235825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2">
            <a:extLst>
              <a:ext uri="{FF2B5EF4-FFF2-40B4-BE49-F238E27FC236}">
                <a16:creationId xmlns:a16="http://schemas.microsoft.com/office/drawing/2014/main" id="{57BCDD20-46BA-FB93-58B6-101F03164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192" y="5229200"/>
            <a:ext cx="331236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>
                <a:latin typeface="+mn-lt"/>
              </a:rPr>
              <a:t>A </a:t>
            </a:r>
            <a:r>
              <a:rPr lang="es-ES" altLang="gl-ES" sz="1800" b="1" dirty="0" err="1">
                <a:latin typeface="+mn-lt"/>
              </a:rPr>
              <a:t>plasticidade</a:t>
            </a:r>
            <a:r>
              <a:rPr lang="es-ES" altLang="gl-ES" sz="1800" b="1" dirty="0">
                <a:latin typeface="+mn-lt"/>
              </a:rPr>
              <a:t> fai que a </a:t>
            </a:r>
            <a:r>
              <a:rPr lang="es-ES" altLang="gl-ES" sz="1800" b="1" dirty="0" err="1">
                <a:latin typeface="+mn-lt"/>
              </a:rPr>
              <a:t>arxila</a:t>
            </a:r>
            <a:r>
              <a:rPr lang="es-ES" altLang="gl-ES" sz="1800" b="1" dirty="0">
                <a:latin typeface="+mn-lt"/>
              </a:rPr>
              <a:t> sexa apta para crear formas (por moldeo </a:t>
            </a:r>
            <a:r>
              <a:rPr lang="es-ES" altLang="gl-ES" sz="1800" b="1" dirty="0" err="1">
                <a:latin typeface="+mn-lt"/>
              </a:rPr>
              <a:t>ou</a:t>
            </a:r>
            <a:r>
              <a:rPr lang="es-ES" altLang="gl-ES" sz="1800" b="1" dirty="0">
                <a:latin typeface="+mn-lt"/>
              </a:rPr>
              <a:t> modelado).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D9EABD-83D6-6EAF-86AD-7EE6655721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086" y="238713"/>
            <a:ext cx="4058298" cy="440035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95CAC93-FC7F-2DD4-4F5F-8835632D4321}"/>
              </a:ext>
            </a:extLst>
          </p:cNvPr>
          <p:cNvSpPr txBox="1"/>
          <p:nvPr/>
        </p:nvSpPr>
        <p:spPr>
          <a:xfrm>
            <a:off x="9293517" y="4653128"/>
            <a:ext cx="2455737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err="1"/>
              <a:t>Traballo</a:t>
            </a:r>
            <a:r>
              <a:rPr lang="es-ES" sz="1400" b="1" dirty="0"/>
              <a:t> </a:t>
            </a:r>
            <a:r>
              <a:rPr lang="es-ES" sz="1400" b="1" dirty="0" err="1"/>
              <a:t>dunha</a:t>
            </a:r>
            <a:r>
              <a:rPr lang="es-ES" sz="1400" b="1" dirty="0"/>
              <a:t> nena de 5 anos</a:t>
            </a:r>
            <a:endParaRPr lang="gl-ES" sz="1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>
            <a:extLst>
              <a:ext uri="{FF2B5EF4-FFF2-40B4-BE49-F238E27FC236}">
                <a16:creationId xmlns:a16="http://schemas.microsoft.com/office/drawing/2014/main" id="{31429389-01C1-5934-0916-0E7AD0BA5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95" y="131223"/>
            <a:ext cx="576064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gl-ES" sz="2000" b="1" dirty="0">
                <a:latin typeface="+mn-lt"/>
              </a:rPr>
              <a:t>Ao </a:t>
            </a:r>
            <a:r>
              <a:rPr lang="pt-BR" altLang="gl-ES" sz="2000" b="1" dirty="0" err="1">
                <a:latin typeface="+mn-lt"/>
              </a:rPr>
              <a:t>aplicarlle</a:t>
            </a:r>
            <a:r>
              <a:rPr lang="pt-BR" altLang="gl-ES" sz="2000" b="1" dirty="0">
                <a:latin typeface="+mn-lt"/>
              </a:rPr>
              <a:t> calor á </a:t>
            </a:r>
            <a:r>
              <a:rPr lang="pt-BR" altLang="gl-ES" sz="2000" b="1" dirty="0" err="1">
                <a:latin typeface="+mn-lt"/>
              </a:rPr>
              <a:t>arxila</a:t>
            </a:r>
            <a:r>
              <a:rPr lang="pt-BR" altLang="gl-ES" sz="2000" b="1" dirty="0">
                <a:latin typeface="+mn-lt"/>
              </a:rPr>
              <a:t> </a:t>
            </a:r>
            <a:r>
              <a:rPr lang="pt-BR" altLang="gl-ES" sz="2000" b="1" dirty="0" err="1">
                <a:latin typeface="+mn-lt"/>
              </a:rPr>
              <a:t>prodúcense</a:t>
            </a:r>
            <a:r>
              <a:rPr lang="pt-BR" altLang="gl-ES" sz="2000" b="1" dirty="0">
                <a:latin typeface="+mn-lt"/>
              </a:rPr>
              <a:t> nela </a:t>
            </a:r>
            <a:r>
              <a:rPr lang="pt-BR" altLang="gl-ES" sz="2000" b="1" dirty="0" err="1">
                <a:latin typeface="+mn-lt"/>
              </a:rPr>
              <a:t>cambios</a:t>
            </a:r>
            <a:r>
              <a:rPr lang="pt-BR" altLang="gl-ES" sz="2000" b="1" dirty="0">
                <a:latin typeface="+mn-lt"/>
              </a:rPr>
              <a:t> </a:t>
            </a:r>
            <a:r>
              <a:rPr lang="pt-BR" altLang="gl-ES" sz="2000" b="1" dirty="0" err="1">
                <a:latin typeface="+mn-lt"/>
              </a:rPr>
              <a:t>irreversibles</a:t>
            </a:r>
            <a:r>
              <a:rPr lang="pt-BR" altLang="gl-ES" sz="2000" b="1" dirty="0">
                <a:latin typeface="+mn-lt"/>
              </a:rPr>
              <a:t>. A partir dos 1760 ºC </a:t>
            </a:r>
            <a:r>
              <a:rPr lang="pt-BR" altLang="gl-ES" sz="2000" b="1" dirty="0" err="1">
                <a:latin typeface="+mn-lt"/>
              </a:rPr>
              <a:t>fúndese</a:t>
            </a:r>
            <a:r>
              <a:rPr lang="pt-BR" altLang="gl-ES" sz="2000" b="1" dirty="0">
                <a:latin typeface="+mn-lt"/>
              </a:rPr>
              <a:t>.</a:t>
            </a:r>
            <a:endParaRPr lang="es-ES" altLang="gl-ES" sz="2000" b="1" dirty="0">
              <a:latin typeface="+mn-lt"/>
            </a:endParaRPr>
          </a:p>
        </p:txBody>
      </p:sp>
      <p:pic>
        <p:nvPicPr>
          <p:cNvPr id="8196" name="Imagen 2">
            <a:extLst>
              <a:ext uri="{FF2B5EF4-FFF2-40B4-BE49-F238E27FC236}">
                <a16:creationId xmlns:a16="http://schemas.microsoft.com/office/drawing/2014/main" id="{1B6AEE0D-0508-0D22-9A1C-B8064EA61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095" y="1052736"/>
            <a:ext cx="6013450" cy="573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72AB264-4DAA-5F48-0CD9-024CA4746D8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4753" y="3596679"/>
            <a:ext cx="5483745" cy="29173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F542-613C-E235-C3AB-6A4F075601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303" y="319286"/>
            <a:ext cx="3048000" cy="24749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C3E861B-9D9F-D91D-48C8-65B366F5B9C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5442" y="116632"/>
            <a:ext cx="2389964" cy="314469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2840D7E-A2EF-2717-A750-C4E67B5D151E}"/>
              </a:ext>
            </a:extLst>
          </p:cNvPr>
          <p:cNvSpPr txBox="1"/>
          <p:nvPr/>
        </p:nvSpPr>
        <p:spPr>
          <a:xfrm>
            <a:off x="7310614" y="3090446"/>
            <a:ext cx="140060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/>
              <a:t>Peza cocida</a:t>
            </a:r>
            <a:endParaRPr lang="gl-ES" sz="16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1D9264E-7727-4179-5186-F7BED88BD641}"/>
              </a:ext>
            </a:extLst>
          </p:cNvPr>
          <p:cNvSpPr txBox="1"/>
          <p:nvPr/>
        </p:nvSpPr>
        <p:spPr>
          <a:xfrm>
            <a:off x="6528048" y="6343156"/>
            <a:ext cx="2466215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 err="1"/>
              <a:t>Pezas</a:t>
            </a:r>
            <a:r>
              <a:rPr lang="es-ES" sz="1600" dirty="0"/>
              <a:t> sen cocer a secar</a:t>
            </a:r>
            <a:endParaRPr lang="gl-ES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80507FA-03B6-B7C1-980D-47754E4DE3A6}"/>
              </a:ext>
            </a:extLst>
          </p:cNvPr>
          <p:cNvSpPr txBox="1"/>
          <p:nvPr/>
        </p:nvSpPr>
        <p:spPr>
          <a:xfrm>
            <a:off x="9418708" y="2794262"/>
            <a:ext cx="238996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/>
              <a:t>Peza cocida e esmaltada</a:t>
            </a:r>
            <a:endParaRPr lang="gl-E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B3FB580-DC0F-2A1E-EBD9-E90525FD4C5A}"/>
              </a:ext>
            </a:extLst>
          </p:cNvPr>
          <p:cNvSpPr txBox="1"/>
          <p:nvPr/>
        </p:nvSpPr>
        <p:spPr>
          <a:xfrm>
            <a:off x="291186" y="260648"/>
            <a:ext cx="5516782" cy="24500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toda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Galiza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existen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pequenos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xacementos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arxila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foron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explotados tradicionalmente. </a:t>
            </a:r>
          </a:p>
          <a:p>
            <a:pPr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máis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importantes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actualidade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 os de Maceda e Xunqueira de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Espadañedo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(Ourense); Monforte de Lemos, Foz-Benquerencia, Guitiriz e A Pastoriza (Lugo);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Vilalonga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Tui, A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Garda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Porriño, Salceda de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Caselas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Valga (Pontevedra); Narón, Malpica, Mesía 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Boimorto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 Coruña). </a:t>
            </a:r>
            <a:endParaRPr lang="gl-E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D32C53C0-38F8-4712-3DEB-5D312B423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475" y="25893"/>
            <a:ext cx="5803189" cy="648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EE578C-2993-6E4D-6A34-A0907C7065EB}"/>
              </a:ext>
            </a:extLst>
          </p:cNvPr>
          <p:cNvSpPr txBox="1"/>
          <p:nvPr/>
        </p:nvSpPr>
        <p:spPr>
          <a:xfrm>
            <a:off x="6269475" y="6469307"/>
            <a:ext cx="5803188" cy="3440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Distribución dos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principais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xacementos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arxilas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32EDC1F-2F25-7F33-6605-83959630AC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1" y="2780928"/>
            <a:ext cx="5896161" cy="405904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7CFC511-AD02-5493-A4D2-0B13782575D7}"/>
              </a:ext>
            </a:extLst>
          </p:cNvPr>
          <p:cNvSpPr txBox="1"/>
          <p:nvPr/>
        </p:nvSpPr>
        <p:spPr>
          <a:xfrm>
            <a:off x="4799857" y="3059668"/>
            <a:ext cx="103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CC66"/>
                </a:solidFill>
              </a:rPr>
              <a:t>O </a:t>
            </a:r>
            <a:r>
              <a:rPr lang="es-ES" b="1" dirty="0" err="1">
                <a:solidFill>
                  <a:srgbClr val="FFCC66"/>
                </a:solidFill>
              </a:rPr>
              <a:t>Incio</a:t>
            </a:r>
            <a:r>
              <a:rPr lang="es-ES" b="1" dirty="0">
                <a:solidFill>
                  <a:srgbClr val="FFCC66"/>
                </a:solidFill>
              </a:rPr>
              <a:t> </a:t>
            </a:r>
            <a:endParaRPr lang="gl-ES" b="1" dirty="0"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5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EDE376C8-ACC0-71E9-15B8-99D6733CC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67481"/>
            <a:ext cx="6408712" cy="2893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2000" b="1" dirty="0">
                <a:latin typeface="+mn-lt"/>
              </a:rPr>
              <a:t>USOS DA ARXILA</a:t>
            </a:r>
            <a:endParaRPr lang="es-ES_tradnl" altLang="gl-ES" sz="2000" b="1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-Fabricación de elementos de </a:t>
            </a:r>
            <a:r>
              <a:rPr lang="es-ES_tradnl" altLang="gl-ES" sz="1800" b="1" dirty="0" err="1">
                <a:latin typeface="+mn-lt"/>
              </a:rPr>
              <a:t>construción</a:t>
            </a:r>
            <a:r>
              <a:rPr lang="es-ES_tradnl" altLang="gl-ES" sz="1800" b="1" dirty="0">
                <a:latin typeface="+mn-lt"/>
              </a:rPr>
              <a:t>: </a:t>
            </a:r>
            <a:r>
              <a:rPr lang="es-ES_tradnl" altLang="gl-ES" sz="1800" b="1" dirty="0" err="1">
                <a:latin typeface="+mn-lt"/>
              </a:rPr>
              <a:t>tixolos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ou</a:t>
            </a:r>
            <a:r>
              <a:rPr lang="es-ES_tradnl" altLang="gl-ES" sz="1800" b="1" dirty="0">
                <a:latin typeface="+mn-lt"/>
              </a:rPr>
              <a:t> ladrillos, tellas, baldosas, placas ...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-Cerámica utilitaria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-Elementos decorativos e artísticos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-Fabricación de cementos</a:t>
            </a:r>
            <a:endParaRPr lang="pt-BR" altLang="gl-ES" sz="1800" b="1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gl-ES" sz="1800" b="1" dirty="0">
                <a:latin typeface="+mn-lt"/>
              </a:rPr>
              <a:t>-Desengraxado de tecidos</a:t>
            </a:r>
            <a:endParaRPr lang="es-ES_tradnl" altLang="gl-ES" sz="1800" b="1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-Decolorado de </a:t>
            </a:r>
            <a:r>
              <a:rPr lang="es-ES_tradnl" altLang="gl-ES" sz="1800" b="1" dirty="0" err="1">
                <a:latin typeface="+mn-lt"/>
              </a:rPr>
              <a:t>graxas</a:t>
            </a:r>
            <a:r>
              <a:rPr lang="es-ES_tradnl" altLang="gl-ES" sz="1800" b="1" dirty="0">
                <a:latin typeface="+mn-lt"/>
              </a:rPr>
              <a:t> e aceites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-Refino do petróleo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-Usos </a:t>
            </a:r>
            <a:r>
              <a:rPr lang="es-ES_tradnl" altLang="gl-ES" sz="1800" b="1" dirty="0" err="1">
                <a:latin typeface="+mn-lt"/>
              </a:rPr>
              <a:t>mediciñais</a:t>
            </a:r>
            <a:r>
              <a:rPr lang="es-ES_tradnl" altLang="gl-ES" sz="1800" b="1" dirty="0">
                <a:latin typeface="+mn-lt"/>
              </a:rPr>
              <a:t> e estéticos …</a:t>
            </a:r>
            <a:endParaRPr lang="es-ES" altLang="gl-ES" sz="1800" b="1" dirty="0">
              <a:latin typeface="+mn-lt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87F178E0-9CCB-C2F2-A13A-DA3429632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2990" y="49236"/>
            <a:ext cx="2809390" cy="294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7BF29E5-5C05-FC4F-B354-4E47EE455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84" y="3127793"/>
            <a:ext cx="5904656" cy="350589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331E5A2-2CE9-69E2-DB9D-849B1EED4C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1302" y="3068960"/>
            <a:ext cx="4113314" cy="364851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077079-F9D2-E605-44E8-0BD7B1888C05}"/>
              </a:ext>
            </a:extLst>
          </p:cNvPr>
          <p:cNvSpPr txBox="1"/>
          <p:nvPr/>
        </p:nvSpPr>
        <p:spPr>
          <a:xfrm>
            <a:off x="6095999" y="5661248"/>
            <a:ext cx="178591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/>
              <a:t>Forno común en </a:t>
            </a:r>
            <a:r>
              <a:rPr lang="es-ES" sz="1600" b="1" dirty="0" err="1"/>
              <a:t>moitas</a:t>
            </a:r>
            <a:r>
              <a:rPr lang="es-ES" sz="1600" b="1" dirty="0"/>
              <a:t> casas de </a:t>
            </a:r>
            <a:r>
              <a:rPr lang="es-ES" sz="1600" b="1" dirty="0" err="1"/>
              <a:t>Salvaterra</a:t>
            </a:r>
            <a:endParaRPr lang="gl-ES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1477-80CC-37D2-E991-E59C4313F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B6A863C3-0D86-74A5-C23A-1CE009FF6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5" y="44624"/>
            <a:ext cx="11568640" cy="2185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2800" b="1" dirty="0">
                <a:latin typeface="+mn-lt"/>
              </a:rPr>
              <a:t>HISTORIA DA CERÁMICA</a:t>
            </a:r>
            <a:endParaRPr lang="es-ES_tradnl" altLang="gl-ES" sz="28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 cerámica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foi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a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primeira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industria da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humanidade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, pode ter ata 20.000 anos de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antigüidade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gl-ES" sz="1800" b="1" dirty="0">
              <a:solidFill>
                <a:srgbClr val="202122"/>
              </a:solidFill>
              <a:latin typeface="+mn-lt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Desde o Neolítico 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arxila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empregouse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para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facer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recipientes e casas.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Nun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comenzo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modelábase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á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man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e secaba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ao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sol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ou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á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beira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do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lume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As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primeiras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pezas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cocidas aparecen no Oriente e a cerámica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máis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elaborada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na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China.</a:t>
            </a:r>
          </a:p>
          <a:p>
            <a:pPr>
              <a:spcBef>
                <a:spcPct val="0"/>
              </a:spcBef>
              <a:buNone/>
            </a:pP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O torno de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alfareiro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utilizouse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por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primeira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vez en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Exipto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hai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uns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5.000 anos e de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alí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pasou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a Mesopotamia e Creta.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Máis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tarde a Grecia e toda Europa occidental.</a:t>
            </a:r>
            <a:endParaRPr lang="gl-ES" sz="1800" b="1" dirty="0">
              <a:solidFill>
                <a:srgbClr val="20212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1267" name="Imagen 6">
            <a:extLst>
              <a:ext uri="{FF2B5EF4-FFF2-40B4-BE49-F238E27FC236}">
                <a16:creationId xmlns:a16="http://schemas.microsoft.com/office/drawing/2014/main" id="{78540497-A8E4-EFAC-D777-2F768AFC7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016" y="3061426"/>
            <a:ext cx="4491038" cy="375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52CEE1F-E9AB-6F16-A8F6-33AA02F799FC}"/>
              </a:ext>
            </a:extLst>
          </p:cNvPr>
          <p:cNvSpPr txBox="1"/>
          <p:nvPr/>
        </p:nvSpPr>
        <p:spPr>
          <a:xfrm>
            <a:off x="143985" y="6121885"/>
            <a:ext cx="460851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/>
              <a:t>As </a:t>
            </a:r>
            <a:r>
              <a:rPr lang="pt-BR" sz="1600" b="1" dirty="0" err="1"/>
              <a:t>pezas</a:t>
            </a:r>
            <a:r>
              <a:rPr lang="pt-BR" sz="1600" b="1" dirty="0"/>
              <a:t> </a:t>
            </a:r>
            <a:r>
              <a:rPr lang="pt-BR" sz="1600" b="1" dirty="0" err="1"/>
              <a:t>máis</a:t>
            </a:r>
            <a:r>
              <a:rPr lang="pt-BR" sz="1600" b="1" dirty="0"/>
              <a:t> antigas do mundo (20.000 anos) </a:t>
            </a:r>
            <a:r>
              <a:rPr lang="pt-BR" sz="1600" b="1" dirty="0" err="1"/>
              <a:t>atopáronse</a:t>
            </a:r>
            <a:r>
              <a:rPr lang="pt-BR" sz="1600" b="1" dirty="0"/>
              <a:t> na cova de </a:t>
            </a:r>
            <a:r>
              <a:rPr lang="pt-BR" sz="1600" b="1" dirty="0" err="1"/>
              <a:t>Xianrendong</a:t>
            </a:r>
            <a:r>
              <a:rPr lang="pt-BR" sz="1600" b="1" dirty="0"/>
              <a:t> na China</a:t>
            </a:r>
            <a:endParaRPr lang="gl-ES" sz="16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BDB87D-D383-7B9E-EF00-A0539341F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19" y="3102437"/>
            <a:ext cx="5040560" cy="293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41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12C7E09-51EA-4D0E-5006-231799930D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20" y="2276872"/>
            <a:ext cx="12077272" cy="456514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92E37B9-8D52-1143-5E31-26D802351B4F}"/>
              </a:ext>
            </a:extLst>
          </p:cNvPr>
          <p:cNvSpPr txBox="1"/>
          <p:nvPr/>
        </p:nvSpPr>
        <p:spPr>
          <a:xfrm>
            <a:off x="551384" y="2636912"/>
            <a:ext cx="4680520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Cerámica</a:t>
            </a:r>
            <a:r>
              <a:rPr lang="pt-BR" sz="1600" b="1" dirty="0"/>
              <a:t> </a:t>
            </a:r>
            <a:r>
              <a:rPr lang="pt-BR" sz="1600" b="1" dirty="0" err="1"/>
              <a:t>atopada</a:t>
            </a:r>
            <a:r>
              <a:rPr lang="pt-BR" sz="1600" b="1" dirty="0"/>
              <a:t> no castro de </a:t>
            </a:r>
            <a:r>
              <a:rPr lang="pt-BR" sz="1600" b="1" dirty="0" err="1"/>
              <a:t>Viladonga</a:t>
            </a:r>
            <a:r>
              <a:rPr lang="pt-BR" sz="1600" b="1" dirty="0"/>
              <a:t>, </a:t>
            </a:r>
            <a:r>
              <a:rPr lang="pt-BR" sz="1600" b="1" dirty="0" err="1"/>
              <a:t>en</a:t>
            </a:r>
            <a:r>
              <a:rPr lang="pt-BR" sz="1600" b="1" dirty="0"/>
              <a:t> Lugo.</a:t>
            </a:r>
          </a:p>
          <a:p>
            <a:r>
              <a:rPr lang="pt-BR" sz="1400" b="1" dirty="0"/>
              <a:t>(Museo de Lugo)</a:t>
            </a:r>
            <a:endParaRPr lang="gl-ES" sz="14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0AD108D-6B34-56F5-072A-DF63271960E7}"/>
              </a:ext>
            </a:extLst>
          </p:cNvPr>
          <p:cNvSpPr txBox="1"/>
          <p:nvPr/>
        </p:nvSpPr>
        <p:spPr>
          <a:xfrm>
            <a:off x="247459" y="327902"/>
            <a:ext cx="612068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b="1" dirty="0"/>
              <a:t>Desde tempos remotos a </a:t>
            </a:r>
            <a:r>
              <a:rPr lang="es-ES_tradnl" b="1" dirty="0" err="1"/>
              <a:t>arxila</a:t>
            </a:r>
            <a:r>
              <a:rPr lang="es-ES_tradnl" b="1" dirty="0"/>
              <a:t> </a:t>
            </a:r>
            <a:r>
              <a:rPr lang="es-ES_tradnl" b="1" dirty="0" err="1"/>
              <a:t>úsase</a:t>
            </a:r>
            <a:r>
              <a:rPr lang="es-ES_tradnl" b="1" dirty="0"/>
              <a:t> en </a:t>
            </a:r>
            <a:r>
              <a:rPr lang="es-ES_tradnl" b="1" dirty="0" err="1"/>
              <a:t>Galiza</a:t>
            </a:r>
            <a:r>
              <a:rPr lang="es-ES_tradnl" b="1" dirty="0"/>
              <a:t> para realizar </a:t>
            </a:r>
            <a:r>
              <a:rPr lang="es-ES_tradnl" b="1" dirty="0" err="1"/>
              <a:t>obxectos</a:t>
            </a:r>
            <a:r>
              <a:rPr lang="es-ES_tradnl" b="1" dirty="0"/>
              <a:t> útiles e artísticos como nos </a:t>
            </a:r>
            <a:r>
              <a:rPr lang="es-ES_tradnl" b="1" dirty="0" err="1"/>
              <a:t>amosan</a:t>
            </a:r>
            <a:r>
              <a:rPr lang="es-ES_tradnl" b="1" dirty="0"/>
              <a:t> os restos de cerámica </a:t>
            </a:r>
            <a:r>
              <a:rPr lang="es-ES_tradnl" b="1" dirty="0" err="1"/>
              <a:t>atopados</a:t>
            </a:r>
            <a:r>
              <a:rPr lang="es-ES_tradnl" b="1" dirty="0"/>
              <a:t> nos numerosos castros de todo o país e os abundantes restos da época romana. </a:t>
            </a:r>
            <a:endParaRPr lang="gl-ES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661CDB-59B1-2AEB-EB80-380D1ED6F7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30" b="89792" l="9852" r="96356">
                        <a14:foregroundMark x1="12281" y1="34594" x2="9447" y2="8507"/>
                        <a14:foregroundMark x1="9447" y1="8507" x2="72335" y2="1512"/>
                        <a14:foregroundMark x1="72335" y1="1512" x2="96491" y2="67864"/>
                        <a14:foregroundMark x1="96491" y1="67864" x2="90553" y2="75992"/>
                        <a14:foregroundMark x1="14980" y1="89603" x2="9852" y2="51607"/>
                        <a14:foregroundMark x1="90553" y1="45180" x2="81781" y2="27788"/>
                        <a14:foregroundMark x1="81781" y1="27788" x2="81242" y2="18147"/>
                        <a14:foregroundMark x1="79622" y1="17769" x2="82591" y2="40454"/>
                        <a14:foregroundMark x1="82591" y1="40454" x2="91768" y2="45936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8139" y="190998"/>
            <a:ext cx="3834618" cy="273753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4F145C9-89C9-95D3-DE64-57742F2A3986}"/>
              </a:ext>
            </a:extLst>
          </p:cNvPr>
          <p:cNvSpPr txBox="1"/>
          <p:nvPr/>
        </p:nvSpPr>
        <p:spPr>
          <a:xfrm>
            <a:off x="10134911" y="548680"/>
            <a:ext cx="1842539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Anaco</a:t>
            </a:r>
            <a:r>
              <a:rPr lang="pt-BR" sz="1600" b="1" dirty="0"/>
              <a:t> </a:t>
            </a:r>
            <a:r>
              <a:rPr lang="pt-BR" sz="1600" b="1" dirty="0" err="1"/>
              <a:t>dun</a:t>
            </a:r>
            <a:r>
              <a:rPr lang="pt-BR" sz="1600" b="1" dirty="0"/>
              <a:t> recipiente </a:t>
            </a:r>
            <a:r>
              <a:rPr lang="pt-BR" sz="1600" b="1" dirty="0" err="1"/>
              <a:t>atopado</a:t>
            </a:r>
            <a:r>
              <a:rPr lang="pt-BR" sz="1600" b="1" dirty="0"/>
              <a:t> </a:t>
            </a:r>
            <a:r>
              <a:rPr lang="pt-BR" sz="1600" b="1" dirty="0" err="1"/>
              <a:t>nun</a:t>
            </a:r>
            <a:r>
              <a:rPr lang="pt-BR" sz="1600" b="1" dirty="0"/>
              <a:t> castro de Lugo</a:t>
            </a:r>
            <a:endParaRPr lang="gl-ES" sz="1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0DAC354-434F-48D2-E330-AF78BE0640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5206" y="117382"/>
            <a:ext cx="5572762" cy="302433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DA949A2-F089-25D5-A4CA-F3589A54C5E0}"/>
              </a:ext>
            </a:extLst>
          </p:cNvPr>
          <p:cNvSpPr txBox="1"/>
          <p:nvPr/>
        </p:nvSpPr>
        <p:spPr>
          <a:xfrm>
            <a:off x="235206" y="3237540"/>
            <a:ext cx="327080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Cerámica</a:t>
            </a:r>
            <a:r>
              <a:rPr lang="pt-BR" sz="1600" b="1" dirty="0"/>
              <a:t> do castro de </a:t>
            </a:r>
            <a:r>
              <a:rPr lang="pt-BR" sz="1600" b="1" dirty="0" err="1"/>
              <a:t>Borneiro</a:t>
            </a:r>
            <a:endParaRPr lang="gl-ES" sz="1600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9B923D3-1FC1-B7C6-8D3C-885D7B4400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7090" y="4029858"/>
            <a:ext cx="3270804" cy="25544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1A25872-5F3A-69EF-129F-69E4C6D4872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171" y="3996713"/>
            <a:ext cx="3935115" cy="262078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4CDA5920-9B5D-562D-3635-7C2B534BA421}"/>
              </a:ext>
            </a:extLst>
          </p:cNvPr>
          <p:cNvSpPr txBox="1"/>
          <p:nvPr/>
        </p:nvSpPr>
        <p:spPr>
          <a:xfrm>
            <a:off x="3507278" y="3846314"/>
            <a:ext cx="2254179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Cerámica</a:t>
            </a:r>
            <a:r>
              <a:rPr lang="pt-BR" sz="1600" b="1" dirty="0"/>
              <a:t> do castro de </a:t>
            </a:r>
            <a:r>
              <a:rPr lang="pt-BR" sz="1600" b="1" dirty="0" err="1"/>
              <a:t>Briteiros</a:t>
            </a:r>
            <a:r>
              <a:rPr lang="pt-BR" sz="1600" b="1" dirty="0"/>
              <a:t> (Portugal)</a:t>
            </a:r>
            <a:endParaRPr lang="gl-ES" sz="1600" b="1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EB471AC-3401-7400-6C98-43E77F791A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01926" y="0"/>
            <a:ext cx="5228996" cy="369286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8C66F06-0835-363C-51FA-A67A7CDBB9E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105" y="3742293"/>
            <a:ext cx="2893365" cy="271104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D847863-035C-1C60-123D-976ADFA30B31}"/>
              </a:ext>
            </a:extLst>
          </p:cNvPr>
          <p:cNvSpPr txBox="1"/>
          <p:nvPr/>
        </p:nvSpPr>
        <p:spPr>
          <a:xfrm>
            <a:off x="2044184" y="6155843"/>
            <a:ext cx="2254179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Cerámica</a:t>
            </a:r>
            <a:r>
              <a:rPr lang="pt-BR" sz="1600" b="1" dirty="0"/>
              <a:t> do Museo </a:t>
            </a:r>
            <a:r>
              <a:rPr lang="pt-BR" sz="1600" b="1" dirty="0" err="1"/>
              <a:t>Arqueolóxico</a:t>
            </a:r>
            <a:r>
              <a:rPr lang="pt-BR" sz="1600" b="1" dirty="0"/>
              <a:t> de Vilalba.</a:t>
            </a:r>
            <a:endParaRPr lang="gl-ES" sz="1600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E94DCD8-7041-0D8A-E926-F236C4608720}"/>
              </a:ext>
            </a:extLst>
          </p:cNvPr>
          <p:cNvSpPr txBox="1"/>
          <p:nvPr/>
        </p:nvSpPr>
        <p:spPr>
          <a:xfrm>
            <a:off x="6601926" y="3573016"/>
            <a:ext cx="423032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Ánforas</a:t>
            </a:r>
            <a:r>
              <a:rPr lang="pt-BR" sz="1600" b="1" dirty="0"/>
              <a:t> romanas no Museo do Mar de Vigo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314409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16EEBF7-EC65-28C7-5366-B8F0A70F94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08" y="3932945"/>
            <a:ext cx="2728065" cy="287128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A2D52BC-4614-57C6-AE8B-6CB34B8F1B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350" y="37654"/>
            <a:ext cx="7704856" cy="38376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5B4DC2D-FA35-FBD7-A193-C0C7856F3B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943" y="3932945"/>
            <a:ext cx="3695294" cy="28084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BAE950E-E5A1-5BB8-A762-67CC48A3AD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8035" y="404664"/>
            <a:ext cx="4299166" cy="489654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06539AE-F474-D131-B96B-EA95AFEB7AAB}"/>
              </a:ext>
            </a:extLst>
          </p:cNvPr>
          <p:cNvSpPr txBox="1"/>
          <p:nvPr/>
        </p:nvSpPr>
        <p:spPr>
          <a:xfrm>
            <a:off x="2663993" y="6415078"/>
            <a:ext cx="1963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noProof="0" dirty="0" err="1"/>
              <a:t>Castrolandín</a:t>
            </a:r>
            <a:r>
              <a:rPr lang="gl-ES" sz="1400" noProof="0" dirty="0"/>
              <a:t> (Cuntis)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A8CE5CD-88C7-D3D7-553D-E941FEC89D31}"/>
              </a:ext>
            </a:extLst>
          </p:cNvPr>
          <p:cNvSpPr txBox="1"/>
          <p:nvPr/>
        </p:nvSpPr>
        <p:spPr>
          <a:xfrm>
            <a:off x="6843367" y="6415078"/>
            <a:ext cx="1963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noProof="0" dirty="0" err="1"/>
              <a:t>Montalegre</a:t>
            </a:r>
            <a:r>
              <a:rPr lang="gl-ES" sz="1400" noProof="0" dirty="0"/>
              <a:t> (Moaña)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AFDD83-DB97-9E54-29C0-03A327EE6865}"/>
              </a:ext>
            </a:extLst>
          </p:cNvPr>
          <p:cNvSpPr txBox="1"/>
          <p:nvPr/>
        </p:nvSpPr>
        <p:spPr>
          <a:xfrm>
            <a:off x="8635876" y="3700770"/>
            <a:ext cx="1776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noProof="0" dirty="0"/>
              <a:t>San Cibrao das Las (San Amaro)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435818D-8F75-A7AA-23F0-E3B1F762D6AB}"/>
              </a:ext>
            </a:extLst>
          </p:cNvPr>
          <p:cNvSpPr txBox="1"/>
          <p:nvPr/>
        </p:nvSpPr>
        <p:spPr>
          <a:xfrm>
            <a:off x="7792435" y="4599318"/>
            <a:ext cx="2746773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noProof="0" dirty="0"/>
              <a:t>Pezas novas elaboradas a partir dos restos atopados en diferentes castros galegos</a:t>
            </a:r>
          </a:p>
          <a:p>
            <a:r>
              <a:rPr lang="gl-ES" sz="1400" b="1" dirty="0"/>
              <a:t>Fundación </a:t>
            </a:r>
            <a:r>
              <a:rPr lang="gl-ES" sz="1400" b="1" i="1" dirty="0"/>
              <a:t>Terra </a:t>
            </a:r>
            <a:r>
              <a:rPr lang="gl-ES" sz="1400" b="1" i="1" dirty="0" err="1"/>
              <a:t>Termarium</a:t>
            </a:r>
            <a:endParaRPr lang="gl-ES" sz="1400" b="1" i="1" noProof="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718A0E1-D604-0FE5-3523-BE540A31228C}"/>
              </a:ext>
            </a:extLst>
          </p:cNvPr>
          <p:cNvSpPr txBox="1"/>
          <p:nvPr/>
        </p:nvSpPr>
        <p:spPr>
          <a:xfrm>
            <a:off x="6055044" y="3298947"/>
            <a:ext cx="1776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b="1" dirty="0"/>
              <a:t>Exposición na Telleira</a:t>
            </a:r>
          </a:p>
          <a:p>
            <a:r>
              <a:rPr lang="gl-ES" sz="1400" b="1" dirty="0"/>
              <a:t>(</a:t>
            </a:r>
            <a:r>
              <a:rPr lang="gl-ES" sz="1400" b="1" dirty="0" err="1"/>
              <a:t>Vilalonga</a:t>
            </a:r>
            <a:r>
              <a:rPr lang="gl-ES" sz="1400" b="1" dirty="0"/>
              <a:t>-Sanxenxo</a:t>
            </a:r>
          </a:p>
        </p:txBody>
      </p:sp>
    </p:spTree>
    <p:extLst>
      <p:ext uri="{BB962C8B-B14F-4D97-AF65-F5344CB8AC3E}">
        <p14:creationId xmlns:p14="http://schemas.microsoft.com/office/powerpoint/2010/main" val="2059240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C25BD-392B-157A-EFC5-8F6CA510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F78054B-501A-F7A0-628C-18C7D4362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6572" y="364994"/>
            <a:ext cx="4378059" cy="623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F03BBA1-1F01-EA42-CD75-DB73CA8E3E78}"/>
              </a:ext>
            </a:extLst>
          </p:cNvPr>
          <p:cNvSpPr txBox="1"/>
          <p:nvPr/>
        </p:nvSpPr>
        <p:spPr>
          <a:xfrm>
            <a:off x="3183203" y="6262173"/>
            <a:ext cx="4223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200" dirty="0"/>
              <a:t>Por </a:t>
            </a:r>
            <a:r>
              <a:rPr lang="gl-ES" sz="1200" dirty="0" err="1"/>
              <a:t>Desconocido</a:t>
            </a:r>
            <a:r>
              <a:rPr lang="gl-ES" sz="1200" dirty="0"/>
              <a:t> - LSH 95611 (hm_dig12115), Dominio público, https://commons.wikimedia.org/w/index.php?curid=36911342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391421C-D9B2-8536-A347-BB56665EC8B4}"/>
              </a:ext>
            </a:extLst>
          </p:cNvPr>
          <p:cNvSpPr txBox="1"/>
          <p:nvPr/>
        </p:nvSpPr>
        <p:spPr>
          <a:xfrm>
            <a:off x="839416" y="476672"/>
            <a:ext cx="5688632" cy="4633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R="629920">
              <a:lnSpc>
                <a:spcPct val="107000"/>
              </a:lnSpc>
              <a:spcAft>
                <a:spcPts val="800"/>
              </a:spcAft>
              <a:buNone/>
              <a:tabLst>
                <a:tab pos="5671185" algn="l"/>
                <a:tab pos="6031230" algn="l"/>
              </a:tabLst>
            </a:pP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O vidriado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xa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era utilizado desde a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Antigüidade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en China,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Exipto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, Persia e Mesopotamia. Os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primeiros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vidriados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facíanse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cunha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pasta a base de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area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, sosa e óxidos de cobre que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ao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cocerse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convertíase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nun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barniz de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cor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azul pálida a verde turquesa. </a:t>
            </a:r>
            <a:endParaRPr lang="gl-E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29920">
              <a:buNone/>
              <a:tabLst>
                <a:tab pos="5671185" algn="l"/>
                <a:tab pos="6031230" algn="l"/>
              </a:tabLst>
            </a:pP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Os chinos perfeccionaron o usos dos vidriados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hai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3.000 anos 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descubriron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o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procedemento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para fabricar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unha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pasta branca, fina e transparente (porcelana).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Xa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utilizaban fornos onde as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pezas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cocían ata 1000º C.</a:t>
            </a:r>
          </a:p>
          <a:p>
            <a:pPr marR="629920">
              <a:lnSpc>
                <a:spcPct val="107000"/>
              </a:lnSpc>
              <a:spcAft>
                <a:spcPts val="800"/>
              </a:spcAft>
              <a:buNone/>
              <a:tabLst>
                <a:tab pos="5671185" algn="l"/>
                <a:tab pos="6031230" algn="l"/>
              </a:tabLst>
            </a:pPr>
            <a:r>
              <a:rPr lang="es-ES_tradnl" b="1" dirty="0">
                <a:latin typeface="Calibri" panose="020F0502020204030204" pitchFamily="34" charset="0"/>
              </a:rPr>
              <a:t>Os árabes </a:t>
            </a:r>
            <a:r>
              <a:rPr lang="es-ES_tradnl" b="1" dirty="0" err="1">
                <a:latin typeface="Calibri" panose="020F0502020204030204" pitchFamily="34" charset="0"/>
              </a:rPr>
              <a:t>transmitiron</a:t>
            </a:r>
            <a:r>
              <a:rPr lang="es-ES_tradnl" b="1" dirty="0">
                <a:latin typeface="Calibri" panose="020F0502020204030204" pitchFamily="34" charset="0"/>
              </a:rPr>
              <a:t> as técnicas chinas a Occidente a través de España e </a:t>
            </a:r>
            <a:r>
              <a:rPr lang="es-ES_tradnl" b="1" dirty="0" err="1">
                <a:latin typeface="Calibri" panose="020F0502020204030204" pitchFamily="34" charset="0"/>
              </a:rPr>
              <a:t>desenvolveron</a:t>
            </a:r>
            <a:r>
              <a:rPr lang="es-ES_tradnl" b="1" dirty="0">
                <a:latin typeface="Calibri" panose="020F0502020204030204" pitchFamily="34" charset="0"/>
              </a:rPr>
              <a:t> a técnica do </a:t>
            </a:r>
            <a:r>
              <a:rPr lang="es-ES_tradnl" b="1" dirty="0" err="1">
                <a:latin typeface="Calibri" panose="020F0502020204030204" pitchFamily="34" charset="0"/>
              </a:rPr>
              <a:t>vidrado</a:t>
            </a:r>
            <a:r>
              <a:rPr lang="es-ES_tradnl" b="1" dirty="0">
                <a:latin typeface="Calibri" panose="020F0502020204030204" pitchFamily="34" charset="0"/>
              </a:rPr>
              <a:t> metálico.</a:t>
            </a:r>
            <a:endParaRPr lang="gl-ES" b="1" dirty="0">
              <a:latin typeface="Calibri" panose="020F0502020204030204" pitchFamily="34" charset="0"/>
            </a:endParaRPr>
          </a:p>
          <a:p>
            <a:pPr marR="629920">
              <a:lnSpc>
                <a:spcPct val="107000"/>
              </a:lnSpc>
              <a:spcAft>
                <a:spcPts val="800"/>
              </a:spcAft>
              <a:buNone/>
              <a:tabLst>
                <a:tab pos="5671185" algn="l"/>
                <a:tab pos="6031230" algn="l"/>
              </a:tabLst>
            </a:pPr>
            <a:r>
              <a:rPr lang="es-ES_tradnl" b="1" dirty="0">
                <a:latin typeface="Calibri" panose="020F0502020204030204" pitchFamily="34" charset="0"/>
              </a:rPr>
              <a:t>Os </a:t>
            </a:r>
            <a:r>
              <a:rPr lang="es-ES_tradnl" b="1" dirty="0" err="1">
                <a:latin typeface="Calibri" panose="020F0502020204030204" pitchFamily="34" charset="0"/>
              </a:rPr>
              <a:t>alemáns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descubriron</a:t>
            </a:r>
            <a:r>
              <a:rPr lang="es-ES_tradnl" b="1" dirty="0">
                <a:latin typeface="Calibri" panose="020F0502020204030204" pitchFamily="34" charset="0"/>
              </a:rPr>
              <a:t> o </a:t>
            </a:r>
            <a:r>
              <a:rPr lang="es-ES_tradnl" b="1" dirty="0" err="1">
                <a:latin typeface="Calibri" panose="020F0502020204030204" pitchFamily="34" charset="0"/>
              </a:rPr>
              <a:t>procedemento</a:t>
            </a:r>
            <a:r>
              <a:rPr lang="es-ES_tradnl" b="1" dirty="0">
                <a:latin typeface="Calibri" panose="020F0502020204030204" pitchFamily="34" charset="0"/>
              </a:rPr>
              <a:t> para fabricar porcelanas duras no </a:t>
            </a:r>
            <a:r>
              <a:rPr lang="es-ES_tradnl" b="1" dirty="0" err="1">
                <a:latin typeface="Calibri" panose="020F0502020204030204" pitchFamily="34" charset="0"/>
              </a:rPr>
              <a:t>século</a:t>
            </a:r>
            <a:r>
              <a:rPr lang="es-ES_tradnl" b="1" dirty="0">
                <a:latin typeface="Calibri" panose="020F0502020204030204" pitchFamily="34" charset="0"/>
              </a:rPr>
              <a:t> XVIII. </a:t>
            </a:r>
            <a:endParaRPr lang="gl-ES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8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uadroTexto 3">
            <a:extLst>
              <a:ext uri="{FF2B5EF4-FFF2-40B4-BE49-F238E27FC236}">
                <a16:creationId xmlns:a16="http://schemas.microsoft.com/office/drawing/2014/main" id="{93653AF4-D0CD-9B04-0FC2-630D292D9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5710" y="3394468"/>
            <a:ext cx="1584103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gl-ES" altLang="gl-ES" sz="1600" dirty="0">
                <a:latin typeface="+mn-lt"/>
              </a:rPr>
              <a:t>Guerreiros de terracota do mausoleo de </a:t>
            </a:r>
            <a:r>
              <a:rPr lang="gl-ES" altLang="gl-ES" sz="1600" dirty="0" err="1">
                <a:latin typeface="+mn-lt"/>
              </a:rPr>
              <a:t>Quin</a:t>
            </a:r>
            <a:r>
              <a:rPr lang="gl-ES" altLang="gl-ES" sz="1600" dirty="0">
                <a:latin typeface="+mn-lt"/>
              </a:rPr>
              <a:t> </a:t>
            </a:r>
            <a:r>
              <a:rPr lang="gl-ES" altLang="gl-ES" sz="1600" dirty="0" err="1">
                <a:latin typeface="+mn-lt"/>
              </a:rPr>
              <a:t>Shi</a:t>
            </a:r>
            <a:r>
              <a:rPr lang="gl-ES" altLang="gl-ES" sz="1600" dirty="0">
                <a:latin typeface="+mn-lt"/>
              </a:rPr>
              <a:t> </a:t>
            </a:r>
            <a:r>
              <a:rPr lang="gl-ES" altLang="gl-ES" sz="1600" dirty="0" err="1">
                <a:latin typeface="+mn-lt"/>
              </a:rPr>
              <a:t>Huang</a:t>
            </a:r>
            <a:r>
              <a:rPr lang="gl-ES" altLang="gl-ES" sz="1600" dirty="0">
                <a:latin typeface="+mn-lt"/>
              </a:rPr>
              <a:t> </a:t>
            </a:r>
          </a:p>
          <a:p>
            <a:r>
              <a:rPr lang="gl-ES" altLang="gl-ES" sz="1600" dirty="0">
                <a:latin typeface="+mn-lt"/>
              </a:rPr>
              <a:t>(enterrados co emperador en 210–209 a. C.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A78FABE-3E41-9278-8718-B6717554D49A}"/>
              </a:ext>
            </a:extLst>
          </p:cNvPr>
          <p:cNvSpPr txBox="1"/>
          <p:nvPr/>
        </p:nvSpPr>
        <p:spPr>
          <a:xfrm>
            <a:off x="10252020" y="5589240"/>
            <a:ext cx="17914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400" dirty="0" err="1">
                <a:latin typeface="+mj-lt"/>
              </a:rPr>
              <a:t>Image</a:t>
            </a:r>
            <a:r>
              <a:rPr lang="gl-ES" sz="1400" dirty="0">
                <a:latin typeface="+mj-lt"/>
              </a:rPr>
              <a:t> </a:t>
            </a:r>
            <a:r>
              <a:rPr lang="gl-ES" sz="1400" dirty="0" err="1">
                <a:latin typeface="+mj-lt"/>
              </a:rPr>
              <a:t>by</a:t>
            </a:r>
            <a:r>
              <a:rPr lang="gl-ES" sz="1400" dirty="0">
                <a:latin typeface="+mj-lt"/>
              </a:rPr>
              <a:t> David Castor https://commons.wikimedia.org/w/index.php?curid=11715766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BBC0959-E374-F0E9-443D-44BCFB214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23218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F1C39D9-209C-1082-431F-610355A2AD36}"/>
              </a:ext>
            </a:extLst>
          </p:cNvPr>
          <p:cNvSpPr txBox="1"/>
          <p:nvPr/>
        </p:nvSpPr>
        <p:spPr>
          <a:xfrm>
            <a:off x="321538" y="752269"/>
            <a:ext cx="6094520" cy="25489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PREPARACIÓN DO MATERIAL:</a:t>
            </a:r>
            <a:endParaRPr lang="gl-E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material arrancado dos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xacementos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sométese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distintos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tratamentos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segundo o uso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se destine.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arxila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pódese usar directamente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previamente purificada.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Hai anos o proceso de extracción do barro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facíase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á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picos 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transportábase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cestos, con carretillas e carros.</a:t>
            </a:r>
          </a:p>
          <a:p>
            <a:pPr>
              <a:lnSpc>
                <a:spcPct val="107000"/>
              </a:lnSpc>
              <a:buNone/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Logo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rómpiase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mazos en píos 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amasábase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mesturádolle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actualidade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máquinas.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E08FFA-742D-B61E-38A5-E7E706A330F1}"/>
              </a:ext>
            </a:extLst>
          </p:cNvPr>
          <p:cNvSpPr txBox="1"/>
          <p:nvPr/>
        </p:nvSpPr>
        <p:spPr>
          <a:xfrm>
            <a:off x="258523" y="229947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PROCESO DE ELABORACIÓN DE PEZAS DE ARXILA</a:t>
            </a:r>
            <a:endParaRPr lang="gl-ES" sz="28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9A31D18-9671-1010-3392-AECEA8177359}"/>
              </a:ext>
            </a:extLst>
          </p:cNvPr>
          <p:cNvSpPr txBox="1"/>
          <p:nvPr/>
        </p:nvSpPr>
        <p:spPr>
          <a:xfrm>
            <a:off x="6600056" y="4796507"/>
            <a:ext cx="4900615" cy="312650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Mulleres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carrexando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barro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nunha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barreira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Vilalonga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39F68CA-4183-55FD-721B-25BEB98E04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359" y="3439116"/>
            <a:ext cx="5688633" cy="332019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588533F-F129-7CE7-ACF9-270D305F2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0056" y="1196752"/>
            <a:ext cx="5409466" cy="346882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DFE71C2-A327-28F0-A3CC-1106A61FE50C}"/>
              </a:ext>
            </a:extLst>
          </p:cNvPr>
          <p:cNvSpPr txBox="1"/>
          <p:nvPr/>
        </p:nvSpPr>
        <p:spPr>
          <a:xfrm>
            <a:off x="6096000" y="6369018"/>
            <a:ext cx="2520280" cy="312650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Explotación de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arxila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Buño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345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D4B083C-F3F7-7055-06BD-40B51235CB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34237" y="62127"/>
            <a:ext cx="4466419" cy="679587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3DE3F88-67EE-D066-9F9E-BD2A6ACF56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8" y="2009121"/>
            <a:ext cx="3679628" cy="206795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1F4BD91-0293-EB6E-48A7-15486EDE0E28}"/>
              </a:ext>
            </a:extLst>
          </p:cNvPr>
          <p:cNvSpPr txBox="1"/>
          <p:nvPr/>
        </p:nvSpPr>
        <p:spPr>
          <a:xfrm>
            <a:off x="2660011" y="1678116"/>
            <a:ext cx="675513" cy="3440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Tina</a:t>
            </a:r>
            <a:endParaRPr lang="gl-ES" sz="16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685DC4-9D5C-07F7-8E6D-1AC13D9D0CC5}"/>
              </a:ext>
            </a:extLst>
          </p:cNvPr>
          <p:cNvSpPr txBox="1"/>
          <p:nvPr/>
        </p:nvSpPr>
        <p:spPr>
          <a:xfrm>
            <a:off x="191344" y="188640"/>
            <a:ext cx="6288360" cy="9682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Despois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levar o barro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obradoiro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metíase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pío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pozo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feito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 chan no propio lugar de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buNone/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Logo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rómpiase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mazos 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amasábase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engadíndolle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77472EA-6ECC-75CE-ECF0-6C2AE8FF4E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66" y="4141611"/>
            <a:ext cx="3374831" cy="252774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C755767-E318-E83D-ABD8-38ED81FD9FAC}"/>
              </a:ext>
            </a:extLst>
          </p:cNvPr>
          <p:cNvSpPr txBox="1"/>
          <p:nvPr/>
        </p:nvSpPr>
        <p:spPr>
          <a:xfrm>
            <a:off x="3698356" y="4909676"/>
            <a:ext cx="1416062" cy="3440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Pilón </a:t>
            </a:r>
            <a:r>
              <a:rPr lang="es-ES_tradnl" sz="1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pozo</a:t>
            </a:r>
            <a:endParaRPr lang="gl-ES" sz="16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D146628-DD50-F7E6-7CFB-D4FD75AB66D9}"/>
              </a:ext>
            </a:extLst>
          </p:cNvPr>
          <p:cNvSpPr txBox="1"/>
          <p:nvPr/>
        </p:nvSpPr>
        <p:spPr>
          <a:xfrm>
            <a:off x="5313134" y="5733256"/>
            <a:ext cx="2033542" cy="8002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 err="1"/>
              <a:t>Maseira</a:t>
            </a:r>
            <a:r>
              <a:rPr lang="es-ES" sz="1600" b="1" dirty="0"/>
              <a:t> </a:t>
            </a:r>
            <a:r>
              <a:rPr lang="es-ES" sz="1600" b="1" dirty="0" err="1"/>
              <a:t>co</a:t>
            </a:r>
            <a:r>
              <a:rPr lang="es-ES" sz="1600" b="1" dirty="0"/>
              <a:t> mazo, o sacho e as peneiras.</a:t>
            </a:r>
          </a:p>
          <a:p>
            <a:pPr algn="r"/>
            <a:r>
              <a:rPr lang="es-ES" sz="1400" b="1" dirty="0"/>
              <a:t>Museo de Niñodaguia</a:t>
            </a:r>
            <a:endParaRPr lang="gl-ES" sz="14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90E186D-5219-E4B4-4C2E-79B767B98057}"/>
              </a:ext>
            </a:extLst>
          </p:cNvPr>
          <p:cNvSpPr txBox="1"/>
          <p:nvPr/>
        </p:nvSpPr>
        <p:spPr>
          <a:xfrm>
            <a:off x="4151784" y="3550639"/>
            <a:ext cx="2520280" cy="2812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Debuxo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de </a:t>
            </a: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Xaquín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Lourenzo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(1962</a:t>
            </a:r>
            <a:endParaRPr lang="gl-ES" sz="12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F7C9C5-FFA0-F443-1B11-72842C7C17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767" y="1487923"/>
            <a:ext cx="3747761" cy="209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60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293C4A-7707-30E5-D04E-070C1CEF12CC}"/>
              </a:ext>
            </a:extLst>
          </p:cNvPr>
          <p:cNvSpPr txBox="1"/>
          <p:nvPr/>
        </p:nvSpPr>
        <p:spPr>
          <a:xfrm>
            <a:off x="191344" y="332656"/>
            <a:ext cx="4824536" cy="13376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 ELABORACIÓN DA PEZA</a:t>
            </a:r>
            <a:endParaRPr lang="gl-E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Pódese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facer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-Modelando á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torno, máquinas...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Enchendo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moldes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pasta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fluída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coado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E3EAB47-629C-8B1F-4778-7CB4705AF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2734" y="1088740"/>
            <a:ext cx="6527922" cy="46805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BC3DE81-1EC6-3330-A197-85EEA1971A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7162" y="1844824"/>
            <a:ext cx="5037417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04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F711E7-0CD7-B1A8-5A67-1079CE9332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1061" y="176058"/>
            <a:ext cx="3048000" cy="2286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BCC0309-2E8C-A503-C750-B71C7F84A5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8417" y="190109"/>
            <a:ext cx="3048000" cy="2286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1B78398-42BD-A85F-2302-1F67056FC1B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0608" y="190109"/>
            <a:ext cx="3048000" cy="2286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0141FA4-0AB6-CAC8-6C3F-2105D9880DA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16" y="2759435"/>
            <a:ext cx="2690831" cy="327301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C842ED3-729C-481E-8993-E74F92AFB36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8292" y="3769268"/>
            <a:ext cx="2690831" cy="270751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AE2845D-05CF-D377-2D08-485B7FBF366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301" y="2759435"/>
            <a:ext cx="2665329" cy="371215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2972C55-CD68-E2F0-1091-4CFF4DF13E7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6986" y="2729129"/>
            <a:ext cx="2690831" cy="374246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BC1510D1-6911-C0B6-FC2B-25158299DFC1}"/>
              </a:ext>
            </a:extLst>
          </p:cNvPr>
          <p:cNvSpPr txBox="1"/>
          <p:nvPr/>
        </p:nvSpPr>
        <p:spPr>
          <a:xfrm>
            <a:off x="173051" y="980728"/>
            <a:ext cx="164333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Elaboración </a:t>
            </a:r>
            <a:r>
              <a:rPr lang="es-ES" b="1" dirty="0" err="1"/>
              <a:t>dunha</a:t>
            </a:r>
            <a:r>
              <a:rPr lang="es-ES" b="1" dirty="0"/>
              <a:t> </a:t>
            </a:r>
            <a:r>
              <a:rPr lang="es-ES" b="1" dirty="0" err="1"/>
              <a:t>peza</a:t>
            </a:r>
            <a:r>
              <a:rPr lang="es-ES" b="1" dirty="0"/>
              <a:t> </a:t>
            </a:r>
          </a:p>
          <a:p>
            <a:r>
              <a:rPr lang="es-ES" b="1" dirty="0"/>
              <a:t>no torno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1759215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7AA9128-29F8-46CA-EEEA-D3FAA2B37C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8391"/>
            <a:ext cx="12144672" cy="682960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5A97997-4163-8BA1-BF66-49CC5A975B36}"/>
              </a:ext>
            </a:extLst>
          </p:cNvPr>
          <p:cNvSpPr txBox="1"/>
          <p:nvPr/>
        </p:nvSpPr>
        <p:spPr>
          <a:xfrm>
            <a:off x="2423592" y="6148022"/>
            <a:ext cx="331236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Moldes para distintos tipos de </a:t>
            </a:r>
            <a:r>
              <a:rPr lang="es-ES" b="1" dirty="0" err="1"/>
              <a:t>pratos</a:t>
            </a:r>
            <a:r>
              <a:rPr lang="es-ES" b="1" dirty="0"/>
              <a:t> e </a:t>
            </a:r>
            <a:r>
              <a:rPr lang="es-ES" b="1" dirty="0" err="1"/>
              <a:t>fontes</a:t>
            </a:r>
            <a:r>
              <a:rPr lang="es-ES" b="1" dirty="0"/>
              <a:t> (</a:t>
            </a:r>
            <a:r>
              <a:rPr lang="es-ES" b="1" dirty="0" err="1"/>
              <a:t>Meder</a:t>
            </a:r>
            <a:r>
              <a:rPr lang="es-ES" b="1" dirty="0"/>
              <a:t>)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558437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A2CEDF0-6AF7-A2B4-4607-68AF504CD56E}"/>
              </a:ext>
            </a:extLst>
          </p:cNvPr>
          <p:cNvSpPr txBox="1"/>
          <p:nvPr/>
        </p:nvSpPr>
        <p:spPr>
          <a:xfrm>
            <a:off x="191344" y="188640"/>
            <a:ext cx="6094520" cy="77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SECADO </a:t>
            </a:r>
            <a:endParaRPr lang="gl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que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perda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forma natural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secadeiros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284AB83-C395-1032-FA89-371BE6C53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6120" y="35757"/>
            <a:ext cx="4586988" cy="666713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D55841-9630-0056-328B-D92E8DB1A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77" y="1340768"/>
            <a:ext cx="6528725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73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8A9A089-5F46-13C7-2B7D-D9BB21A466B5}"/>
              </a:ext>
            </a:extLst>
          </p:cNvPr>
          <p:cNvSpPr txBox="1"/>
          <p:nvPr/>
        </p:nvSpPr>
        <p:spPr>
          <a:xfrm>
            <a:off x="191343" y="188640"/>
            <a:ext cx="5634107" cy="25489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COCCIÓN</a:t>
            </a:r>
            <a:r>
              <a:rPr lang="es-ES_tradn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gl-E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vez secas,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sométese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altas temperaturas para que os cambios físico químicos que se producen no material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lles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comuniquen novas propiedades (resistencia,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rixidez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dureza...)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cocción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única operación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chámase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biscoitado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arxila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modelada e endurecida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forno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chámase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terracota.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5ADC39B-191B-C541-92C5-A835A67D78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3" y="2924944"/>
            <a:ext cx="5597034" cy="374441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936A9B8-A97A-8C66-7530-9FEE5A09AEB1}"/>
              </a:ext>
            </a:extLst>
          </p:cNvPr>
          <p:cNvSpPr txBox="1"/>
          <p:nvPr/>
        </p:nvSpPr>
        <p:spPr>
          <a:xfrm>
            <a:off x="5135424" y="5877272"/>
            <a:ext cx="122833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/>
              <a:t>Fornos en Niñodaguia</a:t>
            </a:r>
            <a:endParaRPr lang="gl-ES" sz="16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3E49A5-FC51-3DCC-D091-5B376E211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550" y="7157"/>
            <a:ext cx="5815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59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18FDA36-3887-4364-E58E-E55AB177D7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0656" y="3241325"/>
            <a:ext cx="4865976" cy="364948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C92638C-2C27-6F1B-A137-61A0D3C99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872716"/>
            <a:ext cx="6816757" cy="51125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28224B4-0975-3161-7C8B-BD7AA1BE0A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0656" y="73842"/>
            <a:ext cx="4942008" cy="310868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630E802-D6CC-83A8-8B83-54DF1A56DC70}"/>
              </a:ext>
            </a:extLst>
          </p:cNvPr>
          <p:cNvSpPr txBox="1"/>
          <p:nvPr/>
        </p:nvSpPr>
        <p:spPr>
          <a:xfrm>
            <a:off x="335360" y="6093296"/>
            <a:ext cx="18002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Fornos de </a:t>
            </a:r>
            <a:r>
              <a:rPr lang="es-ES" sz="1600" b="1" dirty="0" err="1"/>
              <a:t>Buño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260395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233A1B-4429-5242-5D96-A81FE947AA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7568" y="69674"/>
            <a:ext cx="7776864" cy="671865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B700759-0B67-4725-6B36-69272F95BF01}"/>
              </a:ext>
            </a:extLst>
          </p:cNvPr>
          <p:cNvSpPr txBox="1"/>
          <p:nvPr/>
        </p:nvSpPr>
        <p:spPr>
          <a:xfrm>
            <a:off x="623392" y="5157192"/>
            <a:ext cx="122833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/>
              <a:t>Forno no Museo de Niñodaguia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801733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1AEC27B-1571-D6A9-2B32-99E1F6FC0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0"/>
            <a:ext cx="5849874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FFCB7E3-E8B0-84F1-DD70-FF1005C887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28" y="332656"/>
            <a:ext cx="5694358" cy="482453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CF49A43-66EA-6C90-AB35-A94C96632C42}"/>
              </a:ext>
            </a:extLst>
          </p:cNvPr>
          <p:cNvSpPr txBox="1"/>
          <p:nvPr/>
        </p:nvSpPr>
        <p:spPr>
          <a:xfrm>
            <a:off x="4079775" y="6021288"/>
            <a:ext cx="183906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Forno de Gas en </a:t>
            </a:r>
            <a:r>
              <a:rPr lang="es-ES" sz="1600" b="1" dirty="0" err="1"/>
              <a:t>Niñodagia</a:t>
            </a:r>
            <a:endParaRPr lang="gl-ES" sz="16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D0E71D-26E0-05A8-C19F-9B473B7B6B01}"/>
              </a:ext>
            </a:extLst>
          </p:cNvPr>
          <p:cNvSpPr txBox="1"/>
          <p:nvPr/>
        </p:nvSpPr>
        <p:spPr>
          <a:xfrm>
            <a:off x="235082" y="5301208"/>
            <a:ext cx="262055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Forno de leña en </a:t>
            </a:r>
            <a:r>
              <a:rPr lang="es-ES" sz="1600" b="1" dirty="0" err="1"/>
              <a:t>Meder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3756988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4D05A32-0011-EDB9-07D9-C2ABD8B54658}"/>
              </a:ext>
            </a:extLst>
          </p:cNvPr>
          <p:cNvSpPr txBox="1"/>
          <p:nvPr/>
        </p:nvSpPr>
        <p:spPr>
          <a:xfrm>
            <a:off x="263352" y="284696"/>
            <a:ext cx="4104456" cy="58972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2745105" algn="l"/>
              </a:tabLst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DECORACIÓN</a:t>
            </a:r>
            <a:r>
              <a:rPr lang="es-ES_tradn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gl-E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operación complementaria que se realiza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alfarería,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porcelana. Pódese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facer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sobre 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recén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feita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(en verde), sobre 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seca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sobre 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previamente cocida, aplicando distintos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materiais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sobre a superficie. 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fai coa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cocida necesita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nova cocción.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colorantes cerámicos son óxidos metálicos: de cobre (para verdes,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vermellos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azul turquesa), manganeso (violeta), cobalto (azul intenso), cromo (verdes), antimonio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amarelos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ferro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vermello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pardo), uranio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amarelos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estano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brancos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)...</a:t>
            </a:r>
            <a:endParaRPr lang="gl-ES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  <a:buNone/>
              <a:tabLst>
                <a:tab pos="2745105" algn="l"/>
              </a:tabLst>
            </a:pPr>
            <a:r>
              <a:rPr lang="es-ES_trad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gl-E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E9D92A0-AD28-1825-65FD-89ACD25FC2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865" y="719149"/>
            <a:ext cx="3208813" cy="531058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0C4161-11D7-2DDD-4D4C-02DEB9577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288" y="260282"/>
            <a:ext cx="2195479" cy="622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03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0A7EA-C7C8-BED7-AD9C-A7DADFCB6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552E085-48DD-98C2-636F-597468F796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868" y="1916832"/>
            <a:ext cx="2952328" cy="334731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0F23F20-CB19-1B8F-6DA6-38B95C926D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346" y="548680"/>
            <a:ext cx="2548729" cy="31779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FE0F4CA-9B49-B18A-6677-372B05BBCC2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37987" y="2650427"/>
            <a:ext cx="3481039" cy="388989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9DD8445-B84E-CC33-B44A-3552AE94A99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87537" y="1124744"/>
            <a:ext cx="2520280" cy="3744416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A4FFA91-3354-5701-A3A2-C7FCE99EF2EF}"/>
              </a:ext>
            </a:extLst>
          </p:cNvPr>
          <p:cNvSpPr txBox="1"/>
          <p:nvPr/>
        </p:nvSpPr>
        <p:spPr>
          <a:xfrm>
            <a:off x="243680" y="404664"/>
            <a:ext cx="164333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Decoración </a:t>
            </a:r>
            <a:r>
              <a:rPr lang="es-ES" b="1" dirty="0" err="1"/>
              <a:t>dunha</a:t>
            </a:r>
            <a:r>
              <a:rPr lang="es-ES" b="1" dirty="0"/>
              <a:t> </a:t>
            </a:r>
            <a:r>
              <a:rPr lang="es-ES" b="1" dirty="0" err="1"/>
              <a:t>peza</a:t>
            </a:r>
            <a:r>
              <a:rPr lang="es-ES" b="1" dirty="0"/>
              <a:t> </a:t>
            </a:r>
          </a:p>
          <a:p>
            <a:r>
              <a:rPr lang="es-ES" b="1" dirty="0"/>
              <a:t>en </a:t>
            </a:r>
            <a:r>
              <a:rPr lang="es-ES" b="1" dirty="0" err="1"/>
              <a:t>crú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29106432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EA348FA-1AF2-3FD8-90C9-792EA354FB93}"/>
              </a:ext>
            </a:extLst>
          </p:cNvPr>
          <p:cNvSpPr txBox="1"/>
          <p:nvPr/>
        </p:nvSpPr>
        <p:spPr>
          <a:xfrm>
            <a:off x="229834" y="1130833"/>
            <a:ext cx="6537929" cy="3510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Chámaselle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cacharreiros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cazoleiros</a:t>
            </a:r>
            <a:r>
              <a:rPr lang="es-ES_tradnl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xarreiros</a:t>
            </a:r>
            <a:r>
              <a:rPr lang="es-ES_tradnl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calleiros</a:t>
            </a:r>
            <a:r>
              <a:rPr lang="es-ES_tradnl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louceiros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artesáns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mulleres) que fabrican olas e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outros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obxectos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barro. </a:t>
            </a:r>
            <a:endParaRPr lang="gl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 oficio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foi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importante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noutros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tempos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a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maioría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dos recipientes de uso doméstico, o mesmo que para a medida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transporte de líquidos, eran de barro.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propios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artesáns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vendían 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seus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produtos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feiras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mercados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vendíanllo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intermediarios.</a:t>
            </a:r>
            <a:endParaRPr lang="gl-E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4D3D48-127D-5161-7048-E465E4E7AB1F}"/>
              </a:ext>
            </a:extLst>
          </p:cNvPr>
          <p:cNvSpPr txBox="1"/>
          <p:nvPr/>
        </p:nvSpPr>
        <p:spPr>
          <a:xfrm>
            <a:off x="767408" y="5065447"/>
            <a:ext cx="2664296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_tradnl" sz="1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Casa conmigo </a:t>
            </a:r>
            <a:r>
              <a:rPr lang="es-ES_tradnl" sz="1600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Rosiña</a:t>
            </a:r>
            <a:endParaRPr lang="gl-E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es-ES_tradnl" sz="1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mira que son </a:t>
            </a:r>
            <a:r>
              <a:rPr lang="es-ES_tradnl" sz="1600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cacharreiro</a:t>
            </a:r>
            <a:r>
              <a:rPr lang="es-ES_tradnl" sz="1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endParaRPr lang="gl-E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es-ES_tradnl" sz="1600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durmirás</a:t>
            </a:r>
            <a:r>
              <a:rPr lang="es-ES_tradnl" sz="1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en boa cama</a:t>
            </a:r>
            <a:endParaRPr lang="gl-E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es-ES_tradnl" sz="1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 </a:t>
            </a:r>
            <a:r>
              <a:rPr lang="es-ES_tradnl" sz="1600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sempre</a:t>
            </a:r>
            <a:r>
              <a:rPr lang="es-ES_tradnl" sz="1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sz="1600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terás</a:t>
            </a:r>
            <a:r>
              <a:rPr lang="es-ES_tradnl" sz="1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sz="1600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diñeiro</a:t>
            </a:r>
            <a:r>
              <a:rPr lang="es-ES_tradnl" sz="1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gl-E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uadroTexto 1">
            <a:extLst>
              <a:ext uri="{FF2B5EF4-FFF2-40B4-BE49-F238E27FC236}">
                <a16:creationId xmlns:a16="http://schemas.microsoft.com/office/drawing/2014/main" id="{B5791E37-D179-CC9F-FCA9-F500F4510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3" y="-13241"/>
            <a:ext cx="119680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gl-ES" sz="7200" dirty="0">
                <a:latin typeface="Arial Black" panose="020B0A04020102020204" pitchFamily="34" charset="0"/>
              </a:rPr>
              <a:t>a </a:t>
            </a:r>
            <a:r>
              <a:rPr lang="es-ES" altLang="gl-ES" sz="7200" dirty="0" err="1">
                <a:latin typeface="Arial Black" panose="020B0A04020102020204" pitchFamily="34" charset="0"/>
              </a:rPr>
              <a:t>olaría</a:t>
            </a:r>
            <a:r>
              <a:rPr lang="es-ES" altLang="gl-ES" sz="7200" dirty="0">
                <a:latin typeface="Arial Black" panose="020B0A04020102020204" pitchFamily="34" charset="0"/>
              </a:rPr>
              <a:t> en </a:t>
            </a:r>
            <a:r>
              <a:rPr lang="es-ES" altLang="gl-ES" sz="7200" dirty="0" err="1">
                <a:latin typeface="Arial Black" panose="020B0A04020102020204" pitchFamily="34" charset="0"/>
              </a:rPr>
              <a:t>Galiza</a:t>
            </a:r>
            <a:endParaRPr lang="gl-ES" altLang="gl-ES" sz="7200" dirty="0">
              <a:latin typeface="Arial Black" panose="020B0A04020102020204" pitchFamily="34" charset="0"/>
            </a:endParaRPr>
          </a:p>
        </p:txBody>
      </p:sp>
      <p:pic>
        <p:nvPicPr>
          <p:cNvPr id="2052" name="Picture 4" descr="Feria Palas de Rei Galicia 1957 Foto de Jean Dieuzaide.">
            <a:extLst>
              <a:ext uri="{FF2B5EF4-FFF2-40B4-BE49-F238E27FC236}">
                <a16:creationId xmlns:a16="http://schemas.microsoft.com/office/drawing/2014/main" id="{D8124E28-827B-AC6F-2DEE-042BAAD1B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4152" y="1151298"/>
            <a:ext cx="4248472" cy="553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B616AE-9648-CAB9-E99C-292FF68703AC}"/>
              </a:ext>
            </a:extLst>
          </p:cNvPr>
          <p:cNvSpPr txBox="1"/>
          <p:nvPr/>
        </p:nvSpPr>
        <p:spPr>
          <a:xfrm>
            <a:off x="4862482" y="6044481"/>
            <a:ext cx="2467036" cy="4924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/>
              <a:t>Feira de Palas de Rei (1957)</a:t>
            </a:r>
          </a:p>
          <a:p>
            <a:pPr algn="r"/>
            <a:r>
              <a:rPr lang="es-ES" sz="1200" b="1" dirty="0"/>
              <a:t>Foto de Jean </a:t>
            </a:r>
            <a:r>
              <a:rPr lang="es-ES" sz="1200" b="1" dirty="0" err="1"/>
              <a:t>Dieuzaide</a:t>
            </a:r>
            <a:endParaRPr lang="gl-ES" sz="1200" b="1" dirty="0"/>
          </a:p>
        </p:txBody>
      </p:sp>
    </p:spTree>
    <p:extLst>
      <p:ext uri="{BB962C8B-B14F-4D97-AF65-F5344CB8AC3E}">
        <p14:creationId xmlns:p14="http://schemas.microsoft.com/office/powerpoint/2010/main" val="4099551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D89B83E-1794-2A23-3A25-74F52E904B87}"/>
              </a:ext>
            </a:extLst>
          </p:cNvPr>
          <p:cNvSpPr txBox="1"/>
          <p:nvPr/>
        </p:nvSpPr>
        <p:spPr>
          <a:xfrm>
            <a:off x="258409" y="332656"/>
            <a:ext cx="6213044" cy="46564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45720">
              <a:lnSpc>
                <a:spcPct val="107000"/>
              </a:lnSpc>
              <a:buNone/>
            </a:pP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actualidade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consérvanse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centros de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olaría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tradicionl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Buño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Niñodáguia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Gundivós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Meder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Bonxe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O Batán.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primeiras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décadas do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século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XX había en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Galiza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unas 20 aldeas do Oleiros.</a:t>
            </a:r>
            <a:endParaRPr lang="es-ES_tradnl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1846 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Madoz no </a:t>
            </a:r>
            <a:r>
              <a:rPr lang="es-ES_tradnl" b="1" i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Estudo</a:t>
            </a:r>
            <a:r>
              <a:rPr lang="es-ES_tradnl" b="1" i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i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xeográfico-estatístico</a:t>
            </a:r>
            <a:r>
              <a:rPr lang="es-ES_tradnl" b="1" i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 a existencia das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seguintes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aldeas de Oleiros: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-Betanzos,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Caranza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Buño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Santa Cristina de Baño (A Coruña)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-San Simón da Costa, San Vicente de Pías,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Tirimol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Gaioso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Silvarrei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Mondoñedo e Viveiro (Lugo)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-Cartelle,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Triós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Niñodaguia,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Lobios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Portomourisco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Caldesiños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(Ourense)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Bamio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Catoira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Guarda e Cesantes (Pontevedra)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 curioso que non se citen lugares dos que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hai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documentación da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súa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existencia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neses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tempos: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Bonxe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Gundivós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Loñoá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das Olas, Samos, Maceda,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Tioira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Trives…</a:t>
            </a:r>
            <a:endParaRPr lang="gl-E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uede ser una imagen en blanco y negro">
            <a:extLst>
              <a:ext uri="{FF2B5EF4-FFF2-40B4-BE49-F238E27FC236}">
                <a16:creationId xmlns:a16="http://schemas.microsoft.com/office/drawing/2014/main" id="{FBA903E9-34FC-BDB6-2587-17F5D2ABA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0056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89B49CE-6C2E-212D-C9A9-5F615626C5D8}"/>
              </a:ext>
            </a:extLst>
          </p:cNvPr>
          <p:cNvSpPr txBox="1"/>
          <p:nvPr/>
        </p:nvSpPr>
        <p:spPr>
          <a:xfrm>
            <a:off x="4655840" y="641214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gl-ES" sz="16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3985310-A55F-5643-180B-61D820C7AA4A}"/>
              </a:ext>
            </a:extLst>
          </p:cNvPr>
          <p:cNvSpPr txBox="1"/>
          <p:nvPr/>
        </p:nvSpPr>
        <p:spPr>
          <a:xfrm>
            <a:off x="3215679" y="5589240"/>
            <a:ext cx="3260717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 err="1"/>
              <a:t>Na</a:t>
            </a:r>
            <a:r>
              <a:rPr lang="es-ES" sz="1600" b="1" dirty="0"/>
              <a:t> </a:t>
            </a:r>
            <a:r>
              <a:rPr lang="es-ES" sz="1600" b="1" dirty="0" err="1"/>
              <a:t>feira</a:t>
            </a:r>
            <a:r>
              <a:rPr lang="es-ES" sz="1600" b="1" dirty="0"/>
              <a:t> da </a:t>
            </a:r>
            <a:r>
              <a:rPr lang="es-ES" sz="1600" b="1" dirty="0" err="1"/>
              <a:t>Virxe</a:t>
            </a:r>
            <a:r>
              <a:rPr lang="es-ES" sz="1600" b="1" dirty="0"/>
              <a:t> das </a:t>
            </a:r>
            <a:r>
              <a:rPr lang="es-ES" sz="1600" b="1" dirty="0" err="1"/>
              <a:t>Augas</a:t>
            </a:r>
            <a:r>
              <a:rPr lang="es-ES" sz="1600" b="1" dirty="0"/>
              <a:t> Santas (Lugo) </a:t>
            </a:r>
            <a:r>
              <a:rPr lang="es-ES" sz="1600" b="1" dirty="0" err="1"/>
              <a:t>xúntábanse</a:t>
            </a:r>
            <a:r>
              <a:rPr lang="es-ES" sz="1600" b="1" dirty="0"/>
              <a:t> ata cincuenta carros de cacharros para vender</a:t>
            </a:r>
          </a:p>
          <a:p>
            <a:pPr algn="r"/>
            <a:r>
              <a:rPr lang="gl-ES" sz="1400" b="1" dirty="0"/>
              <a:t>Foto </a:t>
            </a:r>
            <a:r>
              <a:rPr lang="gl-ES" sz="1400" b="1" dirty="0" err="1"/>
              <a:t>José</a:t>
            </a:r>
            <a:r>
              <a:rPr lang="gl-ES" sz="1400" b="1" dirty="0"/>
              <a:t> Suárez</a:t>
            </a:r>
          </a:p>
        </p:txBody>
      </p:sp>
    </p:spTree>
    <p:extLst>
      <p:ext uri="{BB962C8B-B14F-4D97-AF65-F5344CB8AC3E}">
        <p14:creationId xmlns:p14="http://schemas.microsoft.com/office/powerpoint/2010/main" val="3289775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50787-1687-4310-10E9-FC2B34C2A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F3B034-E697-026A-3725-7431308EA7CA}"/>
              </a:ext>
            </a:extLst>
          </p:cNvPr>
          <p:cNvSpPr txBox="1"/>
          <p:nvPr/>
        </p:nvSpPr>
        <p:spPr>
          <a:xfrm>
            <a:off x="407368" y="173237"/>
            <a:ext cx="11172602" cy="25545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empregan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ferramentas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instrumentos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sinxelos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>
              <a:buNone/>
            </a:pPr>
            <a:r>
              <a:rPr lang="es-ES_tradnl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-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Pía e pisón para desfacer os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cachotes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barro.</a:t>
            </a:r>
          </a:p>
          <a:p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-T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orno para levantar as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arames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plumas, hisopos, raspadores, canas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fanadoiras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piteiras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..., a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maioría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elaboradas por eles mesmos.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Nalgunhas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zonas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empregouse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torno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baixo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pero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máis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común é o alto que se pode mover cos pes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pequeno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motor.</a:t>
            </a:r>
            <a:endParaRPr lang="gl-ES" sz="28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rematadas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decóranse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verde, 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obre a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recén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elaborada pódense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facer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riscos e vivos coa cana,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envaretados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coa espita, listas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hisopo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pluma…;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impermeabilízanse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vidrado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nalgúns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casos con brea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xema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clara de ovo.</a:t>
            </a:r>
            <a:endParaRPr lang="gl-E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1DE226-E85B-C735-F9C7-13730D9DF90A}"/>
              </a:ext>
            </a:extLst>
          </p:cNvPr>
          <p:cNvSpPr txBox="1"/>
          <p:nvPr/>
        </p:nvSpPr>
        <p:spPr>
          <a:xfrm>
            <a:off x="263352" y="2852936"/>
            <a:ext cx="3240360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461E798-1C72-5FA0-33E4-3EDB99277374}"/>
              </a:ext>
            </a:extLst>
          </p:cNvPr>
          <p:cNvSpPr txBox="1"/>
          <p:nvPr/>
        </p:nvSpPr>
        <p:spPr>
          <a:xfrm>
            <a:off x="1991544" y="6241274"/>
            <a:ext cx="583264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TONO ALTO. </a:t>
            </a:r>
            <a:r>
              <a:rPr lang="gl-ES" sz="1600" b="1" dirty="0"/>
              <a:t>Os máis primitivos estaban formados por un eixo suxeito a unha táboa fixa na parede, ou por medio dun cabalete.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8D4D3BF-7F7D-C500-1A8F-7969C0FFC1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7526" y="3039339"/>
            <a:ext cx="2652295" cy="360040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EECDF80-58B8-1D5B-B8D4-263863EDCFC5}"/>
              </a:ext>
            </a:extLst>
          </p:cNvPr>
          <p:cNvSpPr txBox="1"/>
          <p:nvPr/>
        </p:nvSpPr>
        <p:spPr>
          <a:xfrm>
            <a:off x="8760296" y="6470463"/>
            <a:ext cx="144016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TONO BAIXO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60F75DE-94DC-B899-E4B0-A2EDC23331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436" y="2796000"/>
            <a:ext cx="4940330" cy="336930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7A42AE-B5F6-A056-A55A-5B0D4AF6E6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490" y="2727783"/>
            <a:ext cx="3679309" cy="296184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94D8E18-E59F-2F58-6BCF-AA366E50523B}"/>
              </a:ext>
            </a:extLst>
          </p:cNvPr>
          <p:cNvSpPr txBox="1"/>
          <p:nvPr/>
        </p:nvSpPr>
        <p:spPr>
          <a:xfrm>
            <a:off x="6456040" y="5572077"/>
            <a:ext cx="2520280" cy="2812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Debuxo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de </a:t>
            </a: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Xaquín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Lourenzo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(1962</a:t>
            </a:r>
            <a:endParaRPr lang="gl-ES" sz="12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591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55EF806-A6B8-CF45-13E0-1213CED1D0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98" y="38644"/>
            <a:ext cx="5182651" cy="681935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F626AF0-4AC5-764E-14E4-8681FCC9C0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78580" y="138698"/>
            <a:ext cx="5458058" cy="32302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6F3F0DF-376C-795C-BD83-F2ADCDA7E8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5568" y="3564128"/>
            <a:ext cx="3495943" cy="32302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57FDA4D-EE66-1472-12A1-D71CF0EFDCE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290" y="4223677"/>
            <a:ext cx="3368536" cy="252640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D42F1BD-FC8B-9257-BBDA-10472C36F8D0}"/>
              </a:ext>
            </a:extLst>
          </p:cNvPr>
          <p:cNvSpPr txBox="1"/>
          <p:nvPr/>
        </p:nvSpPr>
        <p:spPr>
          <a:xfrm>
            <a:off x="9624392" y="3434051"/>
            <a:ext cx="2088232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arame de cortar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2147C35-3985-F27D-E4D8-ABCCCA060FD7}"/>
              </a:ext>
            </a:extLst>
          </p:cNvPr>
          <p:cNvSpPr txBox="1"/>
          <p:nvPr/>
        </p:nvSpPr>
        <p:spPr>
          <a:xfrm>
            <a:off x="5381847" y="3199673"/>
            <a:ext cx="1222642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ferramentas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047E09-E1B7-596B-EEF4-392BC46883AF}"/>
              </a:ext>
            </a:extLst>
          </p:cNvPr>
          <p:cNvSpPr txBox="1"/>
          <p:nvPr/>
        </p:nvSpPr>
        <p:spPr>
          <a:xfrm>
            <a:off x="9085384" y="6380748"/>
            <a:ext cx="760465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tarrafa</a:t>
            </a:r>
          </a:p>
        </p:txBody>
      </p:sp>
    </p:spTree>
    <p:extLst>
      <p:ext uri="{BB962C8B-B14F-4D97-AF65-F5344CB8AC3E}">
        <p14:creationId xmlns:p14="http://schemas.microsoft.com/office/powerpoint/2010/main" val="427807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E10A628-3E08-B54A-BD8C-7855823F4DCE}"/>
              </a:ext>
            </a:extLst>
          </p:cNvPr>
          <p:cNvSpPr txBox="1"/>
          <p:nvPr/>
        </p:nvSpPr>
        <p:spPr>
          <a:xfrm>
            <a:off x="330420" y="208974"/>
            <a:ext cx="4973491" cy="22467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fornos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tradicionais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eran de leña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Nos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pequenos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cocían con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toxo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carqueixas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uces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</a:p>
          <a:p>
            <a:pPr>
              <a:buNone/>
            </a:pP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actualidade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maioría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obradoiros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empregan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fornos de gas.</a:t>
            </a:r>
            <a:r>
              <a:rPr lang="es-ES_tradnl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Houbo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lugares nos que se cocía en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fogueiras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aire libre.</a:t>
            </a:r>
            <a:r>
              <a:rPr lang="es-ES_tradnl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gl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4C2CEE-8268-8211-5373-3F1F109B69D4}"/>
              </a:ext>
            </a:extLst>
          </p:cNvPr>
          <p:cNvSpPr txBox="1"/>
          <p:nvPr/>
        </p:nvSpPr>
        <p:spPr>
          <a:xfrm>
            <a:off x="5303911" y="4987609"/>
            <a:ext cx="3744418" cy="16614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fornos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tradicionais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estaban formados por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caldeira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(onde se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queimaba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combustible) e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zona,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enriba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separada por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grella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se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dispoñía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material para cocer. </a:t>
            </a:r>
            <a:r>
              <a:rPr lang="es-ES_tradnl" sz="1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Moitos</a:t>
            </a: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eran </a:t>
            </a:r>
            <a:r>
              <a:rPr lang="es-ES_tradnl" sz="1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comunais</a:t>
            </a: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sz="1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6A4676E-361C-5FA6-E777-3911AE521F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5803575" y="188640"/>
            <a:ext cx="6053066" cy="40649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B6A826-E647-F499-25CF-91494F0971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6602" y="2562160"/>
            <a:ext cx="4843294" cy="420636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3479C28-8C7D-E819-E011-6F4D5D24A444}"/>
              </a:ext>
            </a:extLst>
          </p:cNvPr>
          <p:cNvSpPr txBox="1"/>
          <p:nvPr/>
        </p:nvSpPr>
        <p:spPr>
          <a:xfrm>
            <a:off x="9501064" y="4348198"/>
            <a:ext cx="237433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Forno de leña en </a:t>
            </a:r>
            <a:r>
              <a:rPr lang="es-ES" sz="1600" b="1" dirty="0" err="1"/>
              <a:t>Bonxe</a:t>
            </a:r>
            <a:endParaRPr lang="gl-ES" sz="16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4294FFA-CEAE-43BA-DD95-FAF662DD5E71}"/>
              </a:ext>
            </a:extLst>
          </p:cNvPr>
          <p:cNvSpPr txBox="1"/>
          <p:nvPr/>
        </p:nvSpPr>
        <p:spPr>
          <a:xfrm>
            <a:off x="2207568" y="578484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/>
              <a:t>caldeira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5888E8-A85E-30C5-00D9-14300BD73854}"/>
              </a:ext>
            </a:extLst>
          </p:cNvPr>
          <p:cNvSpPr txBox="1"/>
          <p:nvPr/>
        </p:nvSpPr>
        <p:spPr>
          <a:xfrm>
            <a:off x="2279576" y="5170497"/>
            <a:ext cx="70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grella</a:t>
            </a:r>
          </a:p>
        </p:txBody>
      </p:sp>
    </p:spTree>
    <p:extLst>
      <p:ext uri="{BB962C8B-B14F-4D97-AF65-F5344CB8AC3E}">
        <p14:creationId xmlns:p14="http://schemas.microsoft.com/office/powerpoint/2010/main" val="4099701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BA6B6C-041B-68DB-13B2-326AD0315E1C}"/>
              </a:ext>
            </a:extLst>
          </p:cNvPr>
          <p:cNvSpPr txBox="1"/>
          <p:nvPr/>
        </p:nvSpPr>
        <p:spPr>
          <a:xfrm>
            <a:off x="407367" y="915874"/>
            <a:ext cx="5571811" cy="45243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Cántara, talla, </a:t>
            </a:r>
            <a:r>
              <a:rPr lang="es-ES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tanlla</a:t>
            </a:r>
            <a:endParaRPr lang="gl-ES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Cántaro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ola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(16 l) medida do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viño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Pucheira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asado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cociñar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gardar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graxa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chourizos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leite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Tamaño variable.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Pucheira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muxir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gouxo</a:t>
            </a:r>
            <a:endParaRPr lang="gl-ES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Pucheiro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mel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Cazola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(alta e Baixa): cocido da festa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Cazoleta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máis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pequeña que a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cazola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para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cociñar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Barreñón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para a matanza, lavar a ropa…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Almufía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máis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pequeña que o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barreñón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Barril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 asa):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estremo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cónico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Barrila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2 asas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Xarro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xerra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para o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viño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Xarro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do sulfato</a:t>
            </a:r>
          </a:p>
          <a:p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Boleiro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testo da bica, </a:t>
            </a:r>
            <a:r>
              <a:rPr lang="es-ES" b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prato</a:t>
            </a:r>
            <a:r>
              <a:rPr lang="es-ES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 bica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poñíase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forno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enriba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bolo de pan e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tapábase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brasas</a:t>
            </a:r>
            <a:endParaRPr lang="gl-ES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4E2420-818D-073E-93C6-E3BEF0B5A7A7}"/>
              </a:ext>
            </a:extLst>
          </p:cNvPr>
          <p:cNvSpPr txBox="1"/>
          <p:nvPr/>
        </p:nvSpPr>
        <p:spPr>
          <a:xfrm>
            <a:off x="2999656" y="317847"/>
            <a:ext cx="597666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2400" b="1" dirty="0">
                <a:latin typeface="Arial Black" panose="020B0A04020102020204" pitchFamily="34" charset="0"/>
              </a:rPr>
              <a:t>Pezas tradicionais dos oleiros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B8DD61-DD3E-58EF-A855-978040B89307}"/>
              </a:ext>
            </a:extLst>
          </p:cNvPr>
          <p:cNvSpPr txBox="1"/>
          <p:nvPr/>
        </p:nvSpPr>
        <p:spPr>
          <a:xfrm>
            <a:off x="6212822" y="915874"/>
            <a:ext cx="5715826" cy="571008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Canabarro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viño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Cunca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tomar o caldo, o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leite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viño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gl-ES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Asador de castañas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Cacheleira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fonte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con buratos para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escoar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as patacas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Alcuza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para o aceite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Prato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Fonte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Prato copo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máis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fondo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Cazolo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gobelete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para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gardar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manteiga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pingo, o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mel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Cazola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pés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Queixeiras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moldes para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facer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queixos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, formas variables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Tarteira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paisana 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(con tapa), tamaños variables, para os guisos.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Tarteira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area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reforzada con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area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para resistir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mellor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lume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Botixo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porrón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Botixo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de roda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de volta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timón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Petos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Lilos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pezas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en miniatura para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agasallos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xoguetes</a:t>
            </a:r>
            <a:endParaRPr lang="es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3354AD-69B6-B73D-56A8-3AB6D44F4A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904" y="5805264"/>
            <a:ext cx="662527" cy="7528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ABB509-B62E-29E1-2108-B7C8C62AFC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4" y="5787281"/>
            <a:ext cx="584731" cy="7528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B817049-754B-5DA8-ADF3-E7AB0BABF1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101" y="5812682"/>
            <a:ext cx="589750" cy="7528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A6DF11-F92F-673E-DB2C-4B9E6EB3D5C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6836" y="5812682"/>
            <a:ext cx="752872" cy="7403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219229B-12D7-FE0A-FA1D-F0D7F4AE049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50292" y="5841067"/>
            <a:ext cx="600736" cy="7039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3BB67B4-9A31-0A3A-6283-246D3B504B7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19393" y="5909825"/>
            <a:ext cx="667662" cy="6431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B2641E4-FBB5-8CE4-492A-42885B4294E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75510" y="5781007"/>
            <a:ext cx="752871" cy="76542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06AAE3B-328A-92B2-3D32-6F0B88669971}"/>
              </a:ext>
            </a:extLst>
          </p:cNvPr>
          <p:cNvSpPr txBox="1"/>
          <p:nvPr/>
        </p:nvSpPr>
        <p:spPr>
          <a:xfrm>
            <a:off x="392526" y="5504905"/>
            <a:ext cx="826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lilos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7356782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52C37-B977-E1B9-0243-8DCA6AFD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72B9FC7-A1C2-1751-D550-661C89B5EBC3}"/>
              </a:ext>
            </a:extLst>
          </p:cNvPr>
          <p:cNvSpPr txBox="1"/>
          <p:nvPr/>
        </p:nvSpPr>
        <p:spPr>
          <a:xfrm>
            <a:off x="444197" y="983016"/>
            <a:ext cx="6299875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Recollemos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aquí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algúns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dos lugares de onde se conservan restos,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imaxes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, información…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Moitas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veces nos museos,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colección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feitas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polos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actuais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, en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coleccións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privadas, en libros,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casas…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75085C6-F43C-E07D-59DD-4566D1B45705}"/>
              </a:ext>
            </a:extLst>
          </p:cNvPr>
          <p:cNvSpPr txBox="1"/>
          <p:nvPr/>
        </p:nvSpPr>
        <p:spPr>
          <a:xfrm>
            <a:off x="419857" y="275130"/>
            <a:ext cx="7186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err="1">
                <a:latin typeface="Arial Black" panose="020B0A04020102020204" pitchFamily="34" charset="0"/>
              </a:rPr>
              <a:t>Olaría</a:t>
            </a:r>
            <a:r>
              <a:rPr lang="es-ES" sz="4000" dirty="0">
                <a:latin typeface="Arial Black" panose="020B0A04020102020204" pitchFamily="34" charset="0"/>
              </a:rPr>
              <a:t> desaparecida</a:t>
            </a:r>
            <a:endParaRPr lang="gl-ES" sz="4000" dirty="0">
              <a:latin typeface="Arial Black" panose="020B0A040201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FC55128-2330-D347-6B2F-57FCD1C14A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57" y="2492896"/>
            <a:ext cx="3390941" cy="3352794"/>
          </a:xfrm>
          <a:prstGeom prst="rect">
            <a:avLst/>
          </a:prstGeom>
        </p:spPr>
      </p:pic>
      <p:pic>
        <p:nvPicPr>
          <p:cNvPr id="1026" name="Picture 2" descr="Os oleiros - . Ref.Ig101. Gallaecia Libros. Libros galegos antigos, libros  galegos de coleccionismo, libros galegos esgotados, manuscritos, libros en  galego... Tenda en liña dende Galicia">
            <a:extLst>
              <a:ext uri="{FF2B5EF4-FFF2-40B4-BE49-F238E27FC236}">
                <a16:creationId xmlns:a16="http://schemas.microsoft.com/office/drawing/2014/main" id="{60E23760-DABC-AC18-495F-F01CC7E2C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2693" y="275130"/>
            <a:ext cx="3654289" cy="524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4" descr="Conciencia dunha tradición. Olería de Mondoñedo, Bonxe…">
            <a:extLst>
              <a:ext uri="{FF2B5EF4-FFF2-40B4-BE49-F238E27FC236}">
                <a16:creationId xmlns:a16="http://schemas.microsoft.com/office/drawing/2014/main" id="{703E42D7-5F6D-AB16-BDA0-4F201C4E67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772816"/>
            <a:ext cx="1808584" cy="180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gl-ES"/>
          </a:p>
        </p:txBody>
      </p:sp>
      <p:sp>
        <p:nvSpPr>
          <p:cNvPr id="18" name="AutoShape 6" descr="Conciencia dunha tradición. Olería de Mondoñedo, Bonxe, Samos e Gundivós">
            <a:extLst>
              <a:ext uri="{FF2B5EF4-FFF2-40B4-BE49-F238E27FC236}">
                <a16:creationId xmlns:a16="http://schemas.microsoft.com/office/drawing/2014/main" id="{9F381FEA-A72E-5EF1-6FE7-4CC86FF234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gl-ES"/>
          </a:p>
        </p:txBody>
      </p:sp>
      <p:pic>
        <p:nvPicPr>
          <p:cNvPr id="1032" name="Picture 8" descr="CONCIENCIA DUNHA TRADICIÓN">
            <a:extLst>
              <a:ext uri="{FF2B5EF4-FFF2-40B4-BE49-F238E27FC236}">
                <a16:creationId xmlns:a16="http://schemas.microsoft.com/office/drawing/2014/main" id="{C024489B-D962-3ED0-FAA7-4A98D59BB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9107" y="2524907"/>
            <a:ext cx="3763332" cy="378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32DBA3B-AC70-8197-6BD9-229D91AC8256}"/>
              </a:ext>
            </a:extLst>
          </p:cNvPr>
          <p:cNvSpPr txBox="1"/>
          <p:nvPr/>
        </p:nvSpPr>
        <p:spPr>
          <a:xfrm>
            <a:off x="419856" y="6028872"/>
            <a:ext cx="2867831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Ola </a:t>
            </a:r>
            <a:r>
              <a:rPr lang="gl-ES" sz="1600" b="1" dirty="0" err="1"/>
              <a:t>almorceira</a:t>
            </a:r>
            <a:r>
              <a:rPr lang="gl-ES" sz="1600" b="1" dirty="0"/>
              <a:t> recuperada</a:t>
            </a:r>
          </a:p>
          <a:p>
            <a:r>
              <a:rPr lang="gl-ES" sz="1400" b="1" dirty="0"/>
              <a:t>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2107361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273795-E46C-5AC7-074C-47C16B6D88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411" y="1412776"/>
            <a:ext cx="5688632" cy="35797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528FC18-4421-D1FA-EEF9-66C0302B2D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79976" y="476672"/>
            <a:ext cx="6192688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16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1B2FDB-DADA-8005-6690-E22576AD50FE}"/>
              </a:ext>
            </a:extLst>
          </p:cNvPr>
          <p:cNvSpPr txBox="1"/>
          <p:nvPr/>
        </p:nvSpPr>
        <p:spPr>
          <a:xfrm>
            <a:off x="2999656" y="4005064"/>
            <a:ext cx="1771521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MACEDA </a:t>
            </a:r>
          </a:p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(Ourense)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E6D98BA-A3BC-EB0B-3D6E-082871605D38}"/>
              </a:ext>
            </a:extLst>
          </p:cNvPr>
          <p:cNvSpPr txBox="1"/>
          <p:nvPr/>
        </p:nvSpPr>
        <p:spPr>
          <a:xfrm>
            <a:off x="307608" y="332305"/>
            <a:ext cx="2908072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ESGOS  (Ourense)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6F00D2C-4B73-0605-16F1-7F9E35143B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3645025"/>
            <a:ext cx="2575405" cy="307052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348721E-E76A-5392-A529-BE5D9B6E8B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608" y="908720"/>
            <a:ext cx="4852288" cy="245647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7E3A3F5-7239-E9B9-81B0-35D1BCE61AF2}"/>
              </a:ext>
            </a:extLst>
          </p:cNvPr>
          <p:cNvSpPr txBox="1"/>
          <p:nvPr/>
        </p:nvSpPr>
        <p:spPr>
          <a:xfrm>
            <a:off x="6672064" y="2554695"/>
            <a:ext cx="1771521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LESTROVE </a:t>
            </a:r>
          </a:p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(A Coruña)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079975C-6E7D-3D1D-E032-8CAE64DA19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6280" y="88073"/>
            <a:ext cx="3268112" cy="331713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795B9E6-E85F-DF95-59E3-3D6E1A093B18}"/>
              </a:ext>
            </a:extLst>
          </p:cNvPr>
          <p:cNvSpPr txBox="1"/>
          <p:nvPr/>
        </p:nvSpPr>
        <p:spPr>
          <a:xfrm>
            <a:off x="4943872" y="3833576"/>
            <a:ext cx="5832648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A GUARDA (Pontevedra)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Elaboraban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estilo portugués. </a:t>
            </a:r>
            <a:endParaRPr lang="gl-ES" sz="20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nos anos 50 do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século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XX.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7F9642F-8EA3-532C-34A0-1A197BC084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8538" y="4950811"/>
            <a:ext cx="7218798" cy="148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27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ABEA2-79CC-96BE-2E1F-BDE67DE4E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B258D67-25B8-4CC5-FEB9-0C09FD91FD4C}"/>
              </a:ext>
            </a:extLst>
          </p:cNvPr>
          <p:cNvSpPr txBox="1"/>
          <p:nvPr/>
        </p:nvSpPr>
        <p:spPr>
          <a:xfrm>
            <a:off x="231885" y="375985"/>
            <a:ext cx="4783996" cy="36009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PORTOMOURISCO </a:t>
            </a:r>
          </a:p>
          <a:p>
            <a:pPr>
              <a:buNone/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O SEIXO (Ourense)</a:t>
            </a:r>
            <a:endParaRPr lang="gl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Traballaban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torno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baixo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cocían en forno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aberto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Había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moitas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mulleres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oleiras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facían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súas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casas. Decoraban as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“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brincalos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(cintas de reforzo),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beliscados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riscos.</a:t>
            </a:r>
          </a:p>
          <a:p>
            <a:pPr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hai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máis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setenta anos. 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As mulleres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facían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os cacharros 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chamábanlle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“señoras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mestras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eran escuras debido á cocción en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fogueiras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1D9C5C8-85D3-D756-EBEE-21A1199CD0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415" y="4820021"/>
            <a:ext cx="3367658" cy="16333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5582F3-63E8-F49A-BB14-FA79852D53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8486" y="5018920"/>
            <a:ext cx="3619979" cy="143441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5077AFB-1921-063C-194A-C3DD5ED661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0418" y="5175278"/>
            <a:ext cx="4367167" cy="12780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E9F5C1F-D4BF-070C-6681-CEB8A8505C5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0348" y="476671"/>
            <a:ext cx="2523612" cy="38164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43D572-7028-5481-FED3-E631DF1EC4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785" y="96527"/>
            <a:ext cx="2637564" cy="258481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0B9F7BD-75C5-DE58-7E90-37A95E6015AA}"/>
              </a:ext>
            </a:extLst>
          </p:cNvPr>
          <p:cNvSpPr txBox="1"/>
          <p:nvPr/>
        </p:nvSpPr>
        <p:spPr>
          <a:xfrm>
            <a:off x="9912020" y="4280432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Cántara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AEA8885-814E-EB81-F315-41B16498AADA}"/>
              </a:ext>
            </a:extLst>
          </p:cNvPr>
          <p:cNvSpPr txBox="1"/>
          <p:nvPr/>
        </p:nvSpPr>
        <p:spPr>
          <a:xfrm>
            <a:off x="7683201" y="2752174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barreña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EEA6B6C-5C5A-3A46-9EAB-FD4D045CC83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062" y="2512845"/>
            <a:ext cx="1746066" cy="242088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4472AEF-F613-86D0-C37C-B38D7DAF7B4C}"/>
              </a:ext>
            </a:extLst>
          </p:cNvPr>
          <p:cNvSpPr txBox="1"/>
          <p:nvPr/>
        </p:nvSpPr>
        <p:spPr>
          <a:xfrm>
            <a:off x="7143454" y="4274251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cántaro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32987146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8F933CCC-C8B9-3EB3-AAD7-6DC4F3756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595" y="476672"/>
            <a:ext cx="8051288" cy="511256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3300CC3-0F41-444E-10EB-173F3BDC2B7A}"/>
              </a:ext>
            </a:extLst>
          </p:cNvPr>
          <p:cNvSpPr txBox="1"/>
          <p:nvPr/>
        </p:nvSpPr>
        <p:spPr>
          <a:xfrm>
            <a:off x="6096000" y="5837313"/>
            <a:ext cx="239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b="1" dirty="0"/>
              <a:t>Museo do Pobo Galego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9ECB877-B44C-4BC7-796E-2CE99AA28D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3130" y="199845"/>
            <a:ext cx="2448228" cy="289776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1E71F36-7800-6513-E300-F86D71DA6647}"/>
              </a:ext>
            </a:extLst>
          </p:cNvPr>
          <p:cNvSpPr txBox="1"/>
          <p:nvPr/>
        </p:nvSpPr>
        <p:spPr>
          <a:xfrm>
            <a:off x="9048328" y="2789829"/>
            <a:ext cx="90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barrila</a:t>
            </a:r>
            <a:r>
              <a:rPr lang="gl-ES" sz="1200" dirty="0"/>
              <a:t>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DB80758-F2F4-F084-5F13-ED22D826A371}"/>
              </a:ext>
            </a:extLst>
          </p:cNvPr>
          <p:cNvSpPr txBox="1"/>
          <p:nvPr/>
        </p:nvSpPr>
        <p:spPr>
          <a:xfrm>
            <a:off x="335360" y="5589240"/>
            <a:ext cx="90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xarros</a:t>
            </a:r>
            <a:endParaRPr lang="gl-ES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BC541E-070E-41A5-4084-93153BCF85D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4161" y="3760394"/>
            <a:ext cx="2294613" cy="261638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28CFF94-7C65-20E8-713A-DFEC7D0521A7}"/>
              </a:ext>
            </a:extLst>
          </p:cNvPr>
          <p:cNvSpPr txBox="1"/>
          <p:nvPr/>
        </p:nvSpPr>
        <p:spPr>
          <a:xfrm>
            <a:off x="9120336" y="6052756"/>
            <a:ext cx="90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meleira</a:t>
            </a:r>
            <a:endParaRPr lang="gl-ES" sz="1200" dirty="0"/>
          </a:p>
        </p:txBody>
      </p:sp>
    </p:spTree>
    <p:extLst>
      <p:ext uri="{BB962C8B-B14F-4D97-AF65-F5344CB8AC3E}">
        <p14:creationId xmlns:p14="http://schemas.microsoft.com/office/powerpoint/2010/main" val="789274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D9FBD23-1491-0AB2-9605-7A63B1F57E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6742" y="419180"/>
            <a:ext cx="4098623" cy="375024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9E376CD-1405-A16D-90B3-0A07CA4E4CB9}"/>
              </a:ext>
            </a:extLst>
          </p:cNvPr>
          <p:cNvSpPr txBox="1"/>
          <p:nvPr/>
        </p:nvSpPr>
        <p:spPr>
          <a:xfrm>
            <a:off x="335360" y="186712"/>
            <a:ext cx="6264696" cy="18466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SANTOMÉ, RAMIRÁS (Ourense)</a:t>
            </a:r>
            <a:endParaRPr lang="gl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Traballaban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tanto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como mulleres. </a:t>
            </a:r>
          </a:p>
          <a:p>
            <a:pPr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Usaban o torno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baixo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None/>
            </a:pP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Puían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antes de cocer (ben secas)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coio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que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lles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daba un acabado liso e escuro.</a:t>
            </a:r>
            <a:endParaRPr lang="es-ES_tradn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arredor do 1945.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C416048-B0F1-E35F-9A11-D6F7DD399B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92203"/>
            <a:ext cx="4877414" cy="2072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F3D5920-26C5-E5E5-7980-FC80AEFCD337}"/>
              </a:ext>
            </a:extLst>
          </p:cNvPr>
          <p:cNvSpPr txBox="1"/>
          <p:nvPr/>
        </p:nvSpPr>
        <p:spPr>
          <a:xfrm>
            <a:off x="6672064" y="3343543"/>
            <a:ext cx="16123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ola</a:t>
            </a:r>
            <a:endParaRPr lang="gl-ES" sz="1200" dirty="0"/>
          </a:p>
          <a:p>
            <a:r>
              <a:rPr lang="gl-ES" sz="1200" dirty="0"/>
              <a:t>Museo do Pobo galego</a:t>
            </a:r>
            <a:endParaRPr lang="gl-ES" sz="14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19E754-F60E-1891-CFA6-A692BE3B6A78}"/>
              </a:ext>
            </a:extLst>
          </p:cNvPr>
          <p:cNvSpPr txBox="1"/>
          <p:nvPr/>
        </p:nvSpPr>
        <p:spPr>
          <a:xfrm>
            <a:off x="2711624" y="4869160"/>
            <a:ext cx="5147397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LOBIOS (Ourense)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O Marques de la Ensenada fai referencias á existencia de 100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obradoiros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 A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comezos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século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XX so quedaban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dous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Usaban o torno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baixo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 cocían en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fogueiras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05019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092F4-A195-645F-B079-E04F27836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6BC5CB5-51C1-BEAD-E90B-D1AC41B4BBF0}"/>
              </a:ext>
            </a:extLst>
          </p:cNvPr>
          <p:cNvSpPr txBox="1"/>
          <p:nvPr/>
        </p:nvSpPr>
        <p:spPr>
          <a:xfrm>
            <a:off x="188303" y="316020"/>
            <a:ext cx="4611553" cy="21236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RUBIÁ (Ourense)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Hai referencias da existencia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obradoiros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dous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oriundos de La Bañeza.</a:t>
            </a: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Usaban o torno alto. </a:t>
            </a:r>
          </a:p>
          <a:p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no 1965.</a:t>
            </a:r>
          </a:p>
          <a:p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Facían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estilo de La Bañeza (León). Eran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coñecidos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como “os castellanos”.</a:t>
            </a:r>
            <a:endParaRPr lang="gl-ES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B59B70-A4D7-6F3A-9068-091C2ED2E8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593" y="386529"/>
            <a:ext cx="4048509" cy="25384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D7D2C9D-6720-AB8E-F755-FEB6B0D3A5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84" y="4436717"/>
            <a:ext cx="11089232" cy="217639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88460F-0D94-4F18-CABD-7814F68DBF2E}"/>
              </a:ext>
            </a:extLst>
          </p:cNvPr>
          <p:cNvSpPr txBox="1"/>
          <p:nvPr/>
        </p:nvSpPr>
        <p:spPr>
          <a:xfrm>
            <a:off x="9768408" y="3012827"/>
            <a:ext cx="2116536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400" dirty="0"/>
              <a:t>Museo do Pobo Galego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C9A67E1-0759-B764-1961-A3C4B9A321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8" y="768569"/>
            <a:ext cx="2628656" cy="37088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66EEAFB-FA99-C31B-08E0-7C7969E341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2144" y="3300796"/>
            <a:ext cx="2188544" cy="168244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E545345-2069-42AC-256F-0D2716970B38}"/>
              </a:ext>
            </a:extLst>
          </p:cNvPr>
          <p:cNvSpPr txBox="1"/>
          <p:nvPr/>
        </p:nvSpPr>
        <p:spPr>
          <a:xfrm>
            <a:off x="4022240" y="3702502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cántaro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4699FC4-5944-229D-EB65-ADFAB0C81A68}"/>
              </a:ext>
            </a:extLst>
          </p:cNvPr>
          <p:cNvSpPr txBox="1"/>
          <p:nvPr/>
        </p:nvSpPr>
        <p:spPr>
          <a:xfrm>
            <a:off x="9596223" y="4298503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Tarteira de area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24954467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E34A2-A7CF-459C-AC14-57DAE5DC8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80C8A7FB-D832-E861-BD89-A7BCC5FA4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2184" y="3865115"/>
            <a:ext cx="353449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gl-ES" altLang="gl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F10BA54-719C-1CE7-E297-9D29C6573C5B}"/>
              </a:ext>
            </a:extLst>
          </p:cNvPr>
          <p:cNvSpPr txBox="1"/>
          <p:nvPr/>
        </p:nvSpPr>
        <p:spPr>
          <a:xfrm>
            <a:off x="211122" y="372621"/>
            <a:ext cx="6264696" cy="35086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LOÑOÁ DAS OLAS (</a:t>
            </a:r>
            <a:r>
              <a:rPr lang="es-ES_tradnl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Pereiro de Aguiar </a:t>
            </a: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Ourense)</a:t>
            </a:r>
          </a:p>
          <a:p>
            <a:pPr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1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753 tiña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100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oleiros</a:t>
            </a:r>
            <a:endParaRPr lang="es-ES_tradnl" b="1" kern="1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Deixou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traballar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hai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80 anos. Usaban torno alto.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Había dúas aldeas de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oleiros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Loñoás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das Olas e Outeiro.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pezas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non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adoitaban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levar decoración.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Reforzábanse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bordóns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>
              <a:buNone/>
            </a:pPr>
            <a:r>
              <a:rPr lang="gl-ES" altLang="gl-ES" b="1" kern="100" dirty="0">
                <a:latin typeface="Calibri" panose="020F0502020204030204" pitchFamily="34" charset="0"/>
                <a:cs typeface="Calibri" panose="020F0502020204030204" pitchFamily="34" charset="0"/>
              </a:rPr>
              <a:t>Hoxe en día estase a recuperar e poñer en valor a través de diferentes iniciativas: </a:t>
            </a:r>
            <a:r>
              <a:rPr lang="gl-ES" altLang="gl-ES" b="1" dirty="0">
                <a:latin typeface="Google Sans"/>
              </a:rPr>
              <a:t>Festa Etnográfica de </a:t>
            </a:r>
            <a:r>
              <a:rPr lang="gl-ES" altLang="gl-ES" b="1" dirty="0" err="1">
                <a:latin typeface="Google Sans"/>
              </a:rPr>
              <a:t>Loñoá</a:t>
            </a:r>
            <a:r>
              <a:rPr lang="gl-ES" altLang="gl-ES" b="1" dirty="0">
                <a:latin typeface="Google Sans"/>
              </a:rPr>
              <a:t> fanse demostracións en vivo deste e outros oficios e ábrese o Museo de Olaría; Ruta etnográfica e divulgación pola historia desta artesanía e proxectos de dinamización con artesáns actuais.</a:t>
            </a:r>
          </a:p>
          <a:p>
            <a:pPr>
              <a:buNone/>
            </a:pPr>
            <a:endParaRPr lang="es-ES_tradnl" b="1" dirty="0">
              <a:latin typeface="Google San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F76665-5FD1-63E5-C4BD-70186ED349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676" y="4032696"/>
            <a:ext cx="11928648" cy="25068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914DBCE-CE09-54D7-4034-3EDC66B84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0056" y="152475"/>
            <a:ext cx="5321684" cy="37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800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D9F58B84-052B-AA70-209E-F596E123B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767" y="239694"/>
            <a:ext cx="2448272" cy="26690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13E278F-FAEC-17D3-37A6-89B90E5E95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794" y="239694"/>
            <a:ext cx="2736304" cy="28429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0843FC-F63C-8807-9FA5-58BBD85EF19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16" y="319288"/>
            <a:ext cx="2134253" cy="26430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CC9EE92-CC4E-0009-1CD1-AEE8ED7E9A4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15101" y="3353630"/>
            <a:ext cx="3044547" cy="339731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7AEAD8-66B4-6749-2977-C19F2A12DC7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389" y="3409173"/>
            <a:ext cx="2860855" cy="334177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49BD9F-C077-0C5F-106B-A74368825D59}"/>
              </a:ext>
            </a:extLst>
          </p:cNvPr>
          <p:cNvSpPr txBox="1"/>
          <p:nvPr/>
        </p:nvSpPr>
        <p:spPr>
          <a:xfrm>
            <a:off x="3638681" y="6254845"/>
            <a:ext cx="232979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gl-ES" sz="1600" dirty="0"/>
              <a:t>cántaras para o viño</a:t>
            </a:r>
          </a:p>
          <a:p>
            <a:pPr algn="r"/>
            <a:r>
              <a:rPr lang="gl-ES" sz="1200" dirty="0"/>
              <a:t>Museo do Castelo de San Antón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8C7FE29-6873-5C19-BC37-4E8535280F3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295" y="100168"/>
            <a:ext cx="2367426" cy="280500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0A09AB8-5591-1463-49A6-6A160D7D776A}"/>
              </a:ext>
            </a:extLst>
          </p:cNvPr>
          <p:cNvSpPr txBox="1"/>
          <p:nvPr/>
        </p:nvSpPr>
        <p:spPr>
          <a:xfrm>
            <a:off x="4933320" y="2652533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ola</a:t>
            </a:r>
            <a:r>
              <a:rPr lang="gl-ES" sz="1600" dirty="0"/>
              <a:t> </a:t>
            </a:r>
          </a:p>
          <a:p>
            <a:r>
              <a:rPr lang="gl-ES" sz="1200" dirty="0"/>
              <a:t>(Museo de Ribadavia)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AB03547-947C-DD57-247B-33DFAA89A17E}"/>
              </a:ext>
            </a:extLst>
          </p:cNvPr>
          <p:cNvSpPr txBox="1"/>
          <p:nvPr/>
        </p:nvSpPr>
        <p:spPr>
          <a:xfrm>
            <a:off x="7318189" y="2830410"/>
            <a:ext cx="1969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ola para o sulfato </a:t>
            </a:r>
          </a:p>
          <a:p>
            <a:r>
              <a:rPr lang="gl-ES" sz="1200" dirty="0"/>
              <a:t>(Museo </a:t>
            </a:r>
            <a:r>
              <a:rPr lang="gl-ES" sz="1200" dirty="0" err="1"/>
              <a:t>Loñoá</a:t>
            </a:r>
            <a:r>
              <a:rPr lang="gl-ES" sz="1200" dirty="0"/>
              <a:t>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F140337-E02C-7670-AE4C-6A041B5BED85}"/>
              </a:ext>
            </a:extLst>
          </p:cNvPr>
          <p:cNvSpPr txBox="1"/>
          <p:nvPr/>
        </p:nvSpPr>
        <p:spPr>
          <a:xfrm>
            <a:off x="10194407" y="2793788"/>
            <a:ext cx="164416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ola de asar castañas</a:t>
            </a:r>
            <a:endParaRPr lang="gl-ES" sz="1200" dirty="0"/>
          </a:p>
          <a:p>
            <a:r>
              <a:rPr lang="gl-ES" sz="1200" dirty="0"/>
              <a:t>(Museo de </a:t>
            </a:r>
            <a:r>
              <a:rPr lang="gl-ES" sz="1200" dirty="0" err="1"/>
              <a:t>Niñodáguia</a:t>
            </a:r>
            <a:r>
              <a:rPr lang="gl-ES" sz="1200" dirty="0"/>
              <a:t>)</a:t>
            </a:r>
            <a:endParaRPr lang="gl-ES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FCB641-9B23-834B-E243-11ABB9747EF0}"/>
              </a:ext>
            </a:extLst>
          </p:cNvPr>
          <p:cNvSpPr txBox="1"/>
          <p:nvPr/>
        </p:nvSpPr>
        <p:spPr>
          <a:xfrm>
            <a:off x="1982024" y="2486012"/>
            <a:ext cx="16482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cántaro</a:t>
            </a:r>
            <a:endParaRPr lang="gl-ES" sz="1200" dirty="0"/>
          </a:p>
          <a:p>
            <a:r>
              <a:rPr lang="gl-ES" sz="1200" dirty="0"/>
              <a:t>(Museo de </a:t>
            </a:r>
            <a:r>
              <a:rPr lang="gl-ES" sz="1200" dirty="0" err="1"/>
              <a:t>Niñodáguia</a:t>
            </a:r>
            <a:r>
              <a:rPr lang="gl-ES" sz="1200" dirty="0"/>
              <a:t>)</a:t>
            </a:r>
            <a:endParaRPr lang="gl-ES" sz="1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11732FE-24BD-706A-15E9-8770B1C9E7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449" y="3429000"/>
            <a:ext cx="5224016" cy="280790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EC899F8-CD67-6698-FBEB-AC0869CE136B}"/>
              </a:ext>
            </a:extLst>
          </p:cNvPr>
          <p:cNvSpPr txBox="1"/>
          <p:nvPr/>
        </p:nvSpPr>
        <p:spPr>
          <a:xfrm>
            <a:off x="266723" y="6304314"/>
            <a:ext cx="201285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dirty="0" err="1"/>
              <a:t>pucheira</a:t>
            </a:r>
            <a:r>
              <a:rPr lang="gl-ES" sz="1600" dirty="0"/>
              <a:t> e ola</a:t>
            </a:r>
          </a:p>
          <a:p>
            <a:r>
              <a:rPr lang="gl-ES" sz="1200" dirty="0"/>
              <a:t>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12173871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DE0264-5324-8740-DAD3-D03145442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1664" y="0"/>
            <a:ext cx="7632848" cy="688615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D5CC894-ACA7-9652-6BAF-968187A881F0}"/>
              </a:ext>
            </a:extLst>
          </p:cNvPr>
          <p:cNvSpPr txBox="1"/>
          <p:nvPr/>
        </p:nvSpPr>
        <p:spPr>
          <a:xfrm>
            <a:off x="911424" y="4941168"/>
            <a:ext cx="1875173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gl-ES" sz="1600" b="1" dirty="0"/>
              <a:t>Oleiras de </a:t>
            </a:r>
            <a:r>
              <a:rPr lang="gl-ES" sz="1600" b="1" dirty="0" err="1"/>
              <a:t>Loñoá</a:t>
            </a:r>
            <a:endParaRPr lang="gl-ES" sz="1600" b="1" dirty="0"/>
          </a:p>
          <a:p>
            <a:pPr algn="r"/>
            <a:r>
              <a:rPr lang="gl-ES" sz="1600" b="1" dirty="0"/>
              <a:t>Levando as pezas ao mercado</a:t>
            </a:r>
            <a:endParaRPr lang="gl-ES" sz="1200" b="1" dirty="0"/>
          </a:p>
        </p:txBody>
      </p:sp>
    </p:spTree>
    <p:extLst>
      <p:ext uri="{BB962C8B-B14F-4D97-AF65-F5344CB8AC3E}">
        <p14:creationId xmlns:p14="http://schemas.microsoft.com/office/powerpoint/2010/main" val="13494493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27628-FAAC-0169-C46D-8C1A7C9E0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AF5878C-732A-EBB6-601B-ACAF2EF14D49}"/>
              </a:ext>
            </a:extLst>
          </p:cNvPr>
          <p:cNvSpPr txBox="1"/>
          <p:nvPr/>
        </p:nvSpPr>
        <p:spPr>
          <a:xfrm>
            <a:off x="271242" y="260648"/>
            <a:ext cx="5896766" cy="31854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s-ES_tradnl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MONDOÑEDO (Lugo)</a:t>
            </a:r>
            <a:endParaRPr lang="gl-E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  <a:buNone/>
            </a:pPr>
            <a:r>
              <a:rPr lang="es-ES_tradnl" b="1" dirty="0">
                <a:latin typeface="Calibri" panose="020F0502020204030204" pitchFamily="34" charset="0"/>
              </a:rPr>
              <a:t>A mediados do </a:t>
            </a:r>
            <a:r>
              <a:rPr lang="es-ES_tradnl" b="1" dirty="0" err="1">
                <a:latin typeface="Calibri" panose="020F0502020204030204" pitchFamily="34" charset="0"/>
              </a:rPr>
              <a:t>século</a:t>
            </a:r>
            <a:r>
              <a:rPr lang="es-ES_tradnl" b="1" dirty="0">
                <a:latin typeface="Calibri" panose="020F0502020204030204" pitchFamily="34" charset="0"/>
              </a:rPr>
              <a:t> XX </a:t>
            </a:r>
            <a:r>
              <a:rPr lang="es-ES_tradnl" b="1" dirty="0" err="1">
                <a:latin typeface="Calibri" panose="020F0502020204030204" pitchFamily="34" charset="0"/>
              </a:rPr>
              <a:t>traballaban</a:t>
            </a:r>
            <a:r>
              <a:rPr lang="es-ES_tradnl" b="1" dirty="0">
                <a:latin typeface="Calibri" panose="020F0502020204030204" pitchFamily="34" charset="0"/>
              </a:rPr>
              <a:t> 20 </a:t>
            </a:r>
            <a:r>
              <a:rPr lang="es-ES_tradnl" b="1" dirty="0" err="1">
                <a:latin typeface="Calibri" panose="020F0502020204030204" pitchFamily="34" charset="0"/>
              </a:rPr>
              <a:t>oleiros</a:t>
            </a:r>
            <a:r>
              <a:rPr lang="es-ES_tradnl" b="1" dirty="0">
                <a:latin typeface="Calibri" panose="020F0502020204030204" pitchFamily="34" charset="0"/>
              </a:rPr>
              <a:t>. So </a:t>
            </a:r>
            <a:r>
              <a:rPr lang="es-ES_tradnl" b="1" dirty="0" err="1">
                <a:latin typeface="Calibri" panose="020F0502020204030204" pitchFamily="34" charset="0"/>
              </a:rPr>
              <a:t>quedou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" b="1" dirty="0">
                <a:latin typeface="Calibri" panose="020F0502020204030204" pitchFamily="34" charset="0"/>
              </a:rPr>
              <a:t>José Ramón Freire (alfar de Vendaval), </a:t>
            </a:r>
            <a:r>
              <a:rPr lang="es-ES_tradnl" b="1" dirty="0">
                <a:latin typeface="Calibri" panose="020F0502020204030204" pitchFamily="34" charset="0"/>
              </a:rPr>
              <a:t>que </a:t>
            </a:r>
            <a:r>
              <a:rPr lang="es-ES_tradnl" b="1" dirty="0" err="1">
                <a:latin typeface="Calibri" panose="020F0502020204030204" pitchFamily="34" charset="0"/>
              </a:rPr>
              <a:t>deixou</a:t>
            </a:r>
            <a:r>
              <a:rPr lang="es-ES_tradnl" b="1" dirty="0">
                <a:latin typeface="Calibri" panose="020F0502020204030204" pitchFamily="34" charset="0"/>
              </a:rPr>
              <a:t> de </a:t>
            </a:r>
            <a:r>
              <a:rPr lang="es-ES_tradnl" b="1" dirty="0" err="1">
                <a:latin typeface="Calibri" panose="020F0502020204030204" pitchFamily="34" charset="0"/>
              </a:rPr>
              <a:t>traballar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hai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uns</a:t>
            </a:r>
            <a:r>
              <a:rPr lang="es-ES_tradnl" b="1" dirty="0">
                <a:latin typeface="Calibri" panose="020F0502020204030204" pitchFamily="34" charset="0"/>
              </a:rPr>
              <a:t> 40 anos. O </a:t>
            </a:r>
            <a:r>
              <a:rPr lang="es-ES_tradnl" b="1" dirty="0" err="1">
                <a:latin typeface="Calibri" panose="020F0502020204030204" pitchFamily="34" charset="0"/>
              </a:rPr>
              <a:t>obradoiro</a:t>
            </a:r>
            <a:r>
              <a:rPr lang="es-ES_tradnl" b="1" dirty="0">
                <a:latin typeface="Calibri" panose="020F0502020204030204" pitchFamily="34" charset="0"/>
              </a:rPr>
              <a:t> estaba instalado no barrio dos </a:t>
            </a:r>
            <a:r>
              <a:rPr lang="es-ES_tradnl" b="1" dirty="0" err="1">
                <a:latin typeface="Calibri" panose="020F0502020204030204" pitchFamily="34" charset="0"/>
              </a:rPr>
              <a:t>Muíños</a:t>
            </a:r>
            <a:r>
              <a:rPr lang="es-ES_tradnl" b="1" dirty="0">
                <a:latin typeface="Calibri" panose="020F0502020204030204" pitchFamily="34" charset="0"/>
              </a:rPr>
              <a:t> de Mondoñedo.</a:t>
            </a:r>
          </a:p>
          <a:p>
            <a:pPr>
              <a:spcAft>
                <a:spcPts val="600"/>
              </a:spcAft>
              <a:buNone/>
            </a:pPr>
            <a:r>
              <a:rPr lang="es-ES_tradnl" b="1" dirty="0">
                <a:latin typeface="Calibri" panose="020F0502020204030204" pitchFamily="34" charset="0"/>
              </a:rPr>
              <a:t>As formas eran </a:t>
            </a:r>
            <a:r>
              <a:rPr lang="es-ES_tradnl" b="1" dirty="0" err="1">
                <a:latin typeface="Calibri" panose="020F0502020204030204" pitchFamily="34" charset="0"/>
              </a:rPr>
              <a:t>sinxelas</a:t>
            </a:r>
            <a:r>
              <a:rPr lang="es-ES_tradnl" b="1" dirty="0">
                <a:latin typeface="Calibri" panose="020F0502020204030204" pitchFamily="34" charset="0"/>
              </a:rPr>
              <a:t>, decoradas con algún risco </a:t>
            </a:r>
            <a:r>
              <a:rPr lang="es-ES_tradnl" b="1" dirty="0" err="1">
                <a:latin typeface="Calibri" panose="020F0502020204030204" pitchFamily="34" charset="0"/>
              </a:rPr>
              <a:t>ou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fitas</a:t>
            </a:r>
            <a:r>
              <a:rPr lang="es-ES_tradnl" b="1" dirty="0">
                <a:latin typeface="Calibri" panose="020F0502020204030204" pitchFamily="34" charset="0"/>
              </a:rPr>
              <a:t> de barro </a:t>
            </a:r>
            <a:r>
              <a:rPr lang="es-ES_tradnl" b="1" dirty="0" err="1">
                <a:latin typeface="Calibri" panose="020F0502020204030204" pitchFamily="34" charset="0"/>
              </a:rPr>
              <a:t>branco</a:t>
            </a:r>
            <a:r>
              <a:rPr lang="es-ES_tradnl" b="1" dirty="0">
                <a:latin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  <a:buNone/>
            </a:pPr>
            <a:r>
              <a:rPr lang="gl-ES" b="1" dirty="0"/>
              <a:t>Hai uns 15 anos rehabilitouse o obradoiro para poñer en valor o oficio da </a:t>
            </a:r>
            <a:r>
              <a:rPr lang="gl-ES" b="1" dirty="0" err="1"/>
              <a:t>oleiría</a:t>
            </a:r>
            <a:r>
              <a:rPr lang="gl-ES" b="1" dirty="0"/>
              <a:t>. Funciona como obradoiro didáctico e á vez tenda onde se venden produtos de cerámica.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1B3CE59-5222-0EE8-BF17-3BB438AAB6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85" y="4612807"/>
            <a:ext cx="11645230" cy="19845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ED5EC39-6964-81A4-22F9-802A88D0A1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057" y="188403"/>
            <a:ext cx="5596558" cy="402392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F59A123-B7B0-A507-AFE0-2D26BB32949E}"/>
              </a:ext>
            </a:extLst>
          </p:cNvPr>
          <p:cNvSpPr txBox="1"/>
          <p:nvPr/>
        </p:nvSpPr>
        <p:spPr>
          <a:xfrm>
            <a:off x="6384032" y="4184392"/>
            <a:ext cx="225683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Historia de Galiza (1962)</a:t>
            </a:r>
          </a:p>
        </p:txBody>
      </p:sp>
    </p:spTree>
    <p:extLst>
      <p:ext uri="{BB962C8B-B14F-4D97-AF65-F5344CB8AC3E}">
        <p14:creationId xmlns:p14="http://schemas.microsoft.com/office/powerpoint/2010/main" val="41231526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FAE976-2B98-D728-BF11-4015B1A72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54" y="202786"/>
            <a:ext cx="7185828" cy="345638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F327254-B89C-68AA-C903-F2AEF4E65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8128" y="13278"/>
            <a:ext cx="4505706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0B003E4-2259-9148-B4CC-50FE86EE09AC}"/>
              </a:ext>
            </a:extLst>
          </p:cNvPr>
          <p:cNvSpPr txBox="1"/>
          <p:nvPr/>
        </p:nvSpPr>
        <p:spPr>
          <a:xfrm>
            <a:off x="4644632" y="3688651"/>
            <a:ext cx="256285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do Pobo Galego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055D5A0-7C19-6017-340E-BCAF0FCA7C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629" y="3692480"/>
            <a:ext cx="3280939" cy="301753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CCB306F-691F-47EE-7656-670A441700FA}"/>
              </a:ext>
            </a:extLst>
          </p:cNvPr>
          <p:cNvSpPr txBox="1"/>
          <p:nvPr/>
        </p:nvSpPr>
        <p:spPr>
          <a:xfrm>
            <a:off x="3130672" y="6237312"/>
            <a:ext cx="805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dirty="0"/>
              <a:t>pota </a:t>
            </a:r>
          </a:p>
        </p:txBody>
      </p:sp>
    </p:spTree>
    <p:extLst>
      <p:ext uri="{BB962C8B-B14F-4D97-AF65-F5344CB8AC3E}">
        <p14:creationId xmlns:p14="http://schemas.microsoft.com/office/powerpoint/2010/main" val="32421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927CD72-63E0-DCA3-C23B-B75CD3399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2" y="692696"/>
            <a:ext cx="6509200" cy="4608512"/>
          </a:xfrm>
          <a:prstGeom prst="rect">
            <a:avLst/>
          </a:prstGeom>
        </p:spPr>
      </p:pic>
      <p:pic>
        <p:nvPicPr>
          <p:cNvPr id="1026" name="Picture 2" descr="Fotos antigas mindonienses">
            <a:extLst>
              <a:ext uri="{FF2B5EF4-FFF2-40B4-BE49-F238E27FC236}">
                <a16:creationId xmlns:a16="http://schemas.microsoft.com/office/drawing/2014/main" id="{3AF5E671-5C89-169A-B59D-3935BD2E8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1787" y="216131"/>
            <a:ext cx="496898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73E9547-F556-A3AD-8F7D-FF7C39A5C24C}"/>
              </a:ext>
            </a:extLst>
          </p:cNvPr>
          <p:cNvSpPr txBox="1"/>
          <p:nvPr/>
        </p:nvSpPr>
        <p:spPr>
          <a:xfrm>
            <a:off x="263352" y="5404574"/>
            <a:ext cx="345638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Pota </a:t>
            </a:r>
            <a:r>
              <a:rPr lang="gl-ES" sz="1600" b="1" dirty="0" err="1"/>
              <a:t>almorceira</a:t>
            </a:r>
            <a:r>
              <a:rPr lang="gl-ES" sz="1600" b="1" dirty="0"/>
              <a:t>, queixeira e porrón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F9C3954-933C-85B0-283E-CE9FE3626C1B}"/>
              </a:ext>
            </a:extLst>
          </p:cNvPr>
          <p:cNvSpPr txBox="1"/>
          <p:nvPr/>
        </p:nvSpPr>
        <p:spPr>
          <a:xfrm>
            <a:off x="4655840" y="6214281"/>
            <a:ext cx="239050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Oleiro de Mondoñedo</a:t>
            </a:r>
          </a:p>
        </p:txBody>
      </p:sp>
    </p:spTree>
    <p:extLst>
      <p:ext uri="{BB962C8B-B14F-4D97-AF65-F5344CB8AC3E}">
        <p14:creationId xmlns:p14="http://schemas.microsoft.com/office/powerpoint/2010/main" val="6949851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E89E768-1D74-9382-195F-D1BC3F501501}"/>
              </a:ext>
            </a:extLst>
          </p:cNvPr>
          <p:cNvSpPr txBox="1"/>
          <p:nvPr/>
        </p:nvSpPr>
        <p:spPr>
          <a:xfrm>
            <a:off x="191344" y="188640"/>
            <a:ext cx="4608512" cy="18466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SAMOS (Lugo)</a:t>
            </a:r>
          </a:p>
          <a:p>
            <a:pPr>
              <a:buNone/>
            </a:pPr>
            <a:r>
              <a:rPr lang="es-ES" b="1" dirty="0"/>
              <a:t>Hai datos da </a:t>
            </a:r>
            <a:r>
              <a:rPr lang="es-ES" b="1" dirty="0" err="1"/>
              <a:t>súa</a:t>
            </a:r>
            <a:r>
              <a:rPr lang="es-ES" b="1" dirty="0"/>
              <a:t> </a:t>
            </a:r>
            <a:r>
              <a:rPr lang="es-ES" b="1" dirty="0" err="1"/>
              <a:t>actividade</a:t>
            </a:r>
            <a:r>
              <a:rPr lang="es-ES" b="1" dirty="0"/>
              <a:t> no </a:t>
            </a:r>
            <a:r>
              <a:rPr lang="es-ES" b="1" dirty="0" err="1"/>
              <a:t>século</a:t>
            </a:r>
            <a:r>
              <a:rPr lang="es-ES" b="1" dirty="0"/>
              <a:t> XVIII e </a:t>
            </a:r>
            <a:r>
              <a:rPr lang="es-ES" b="1" dirty="0" err="1"/>
              <a:t>deixou</a:t>
            </a:r>
            <a:r>
              <a:rPr lang="es-ES" b="1" dirty="0"/>
              <a:t> de funcionar </a:t>
            </a:r>
            <a:r>
              <a:rPr lang="es-ES" b="1" dirty="0" err="1"/>
              <a:t>hai</a:t>
            </a:r>
            <a:r>
              <a:rPr lang="es-ES" b="1" dirty="0"/>
              <a:t> setenta anos.</a:t>
            </a:r>
          </a:p>
          <a:p>
            <a:pPr>
              <a:buNone/>
            </a:pPr>
            <a:r>
              <a:rPr lang="es-ES" b="1" dirty="0" err="1"/>
              <a:t>Erán</a:t>
            </a:r>
            <a:r>
              <a:rPr lang="es-ES" b="1" dirty="0"/>
              <a:t> </a:t>
            </a:r>
            <a:r>
              <a:rPr lang="es-ES" b="1" dirty="0" err="1"/>
              <a:t>coñecidos</a:t>
            </a:r>
            <a:r>
              <a:rPr lang="es-ES" b="1" dirty="0"/>
              <a:t> </a:t>
            </a:r>
            <a:r>
              <a:rPr lang="es-ES" b="1" dirty="0" err="1"/>
              <a:t>tamén</a:t>
            </a:r>
            <a:r>
              <a:rPr lang="es-ES" b="1" dirty="0"/>
              <a:t> como </a:t>
            </a:r>
            <a:r>
              <a:rPr lang="es-ES" b="1" dirty="0" err="1"/>
              <a:t>barraxeiros</a:t>
            </a:r>
            <a:r>
              <a:rPr lang="es-ES" b="1" dirty="0"/>
              <a:t>.</a:t>
            </a:r>
          </a:p>
          <a:p>
            <a:pPr>
              <a:buNone/>
            </a:pPr>
            <a:r>
              <a:rPr lang="es-ES" b="1" dirty="0"/>
              <a:t>Desde </a:t>
            </a:r>
            <a:r>
              <a:rPr lang="es-ES" b="1" dirty="0" err="1"/>
              <a:t>hai</a:t>
            </a:r>
            <a:r>
              <a:rPr lang="es-ES" b="1" dirty="0"/>
              <a:t> </a:t>
            </a:r>
            <a:r>
              <a:rPr lang="es-ES" b="1" dirty="0" err="1"/>
              <a:t>dez</a:t>
            </a:r>
            <a:r>
              <a:rPr lang="es-ES" b="1" dirty="0"/>
              <a:t> anos </a:t>
            </a:r>
            <a:r>
              <a:rPr lang="es-ES" b="1" dirty="0" err="1"/>
              <a:t>fíxéronse</a:t>
            </a:r>
            <a:r>
              <a:rPr lang="es-ES" b="1" dirty="0"/>
              <a:t> intentos de reactivación con cursos e varias </a:t>
            </a:r>
            <a:r>
              <a:rPr lang="es-ES" b="1" dirty="0" err="1"/>
              <a:t>fornadas</a:t>
            </a:r>
            <a:r>
              <a:rPr lang="es-ES" b="1" dirty="0"/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D18A8F-B0DB-F119-F732-A48F176F6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715" y="103475"/>
            <a:ext cx="6942640" cy="665104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C199468-1FC1-4BD0-1531-9FEE8BE11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344" y="2228675"/>
            <a:ext cx="4500810" cy="366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E8DB29-0430-C033-172D-1604C531956A}"/>
              </a:ext>
            </a:extLst>
          </p:cNvPr>
          <p:cNvSpPr txBox="1"/>
          <p:nvPr/>
        </p:nvSpPr>
        <p:spPr>
          <a:xfrm>
            <a:off x="191344" y="6079084"/>
            <a:ext cx="174323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Forno de </a:t>
            </a:r>
            <a:r>
              <a:rPr lang="gl-ES" sz="1600" b="1" dirty="0" err="1"/>
              <a:t>Roxofrei</a:t>
            </a:r>
            <a:r>
              <a:rPr lang="gl-ES" sz="1600" b="1" dirty="0"/>
              <a:t> </a:t>
            </a:r>
          </a:p>
          <a:p>
            <a:r>
              <a:rPr lang="gl-ES" sz="1600" b="1" dirty="0"/>
              <a:t>(Samos)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F09925F-B363-583B-F031-DAC8803016EF}"/>
              </a:ext>
            </a:extLst>
          </p:cNvPr>
          <p:cNvSpPr txBox="1"/>
          <p:nvPr/>
        </p:nvSpPr>
        <p:spPr>
          <a:xfrm>
            <a:off x="3143672" y="6079085"/>
            <a:ext cx="2523471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Cerámica de Samos no 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11644009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4E908-C06F-0A3E-F3FB-CDD6C3FBB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7608BFE-A03F-EF82-97B4-96635B17776A}"/>
              </a:ext>
            </a:extLst>
          </p:cNvPr>
          <p:cNvSpPr txBox="1"/>
          <p:nvPr/>
        </p:nvSpPr>
        <p:spPr>
          <a:xfrm>
            <a:off x="407368" y="476672"/>
            <a:ext cx="4104456" cy="21236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BAMIO (Pontevedra)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nos anos 40 do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século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XX.</a:t>
            </a:r>
            <a:endParaRPr lang="gl-ES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Utilizaban barro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Catoira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 da zona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Vilalonga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Dena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que transportaban en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galeóns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Eran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coñecidos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como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louceiros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F96CD6E-960E-3A7C-6F49-B59F9FC8E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4133110"/>
            <a:ext cx="11737304" cy="24530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0869C55-DB3C-FB2D-66E7-021001F625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3713" y="278565"/>
            <a:ext cx="3210920" cy="40821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C186D36-E4D8-A287-3827-8F7C59ABB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571" y="980728"/>
            <a:ext cx="3575117" cy="341870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5F18ECE-B1AE-47CF-7577-8DF038FD6CE4}"/>
              </a:ext>
            </a:extLst>
          </p:cNvPr>
          <p:cNvSpPr txBox="1"/>
          <p:nvPr/>
        </p:nvSpPr>
        <p:spPr>
          <a:xfrm>
            <a:off x="7493592" y="4005064"/>
            <a:ext cx="2160240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 err="1"/>
              <a:t>Xarra</a:t>
            </a:r>
            <a:endParaRPr lang="gl-ES" sz="1600" b="1" dirty="0"/>
          </a:p>
          <a:p>
            <a:r>
              <a:rPr lang="gl-ES" sz="1400" b="1" dirty="0"/>
              <a:t>Museo do Pobo Galego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0265456-A0AA-8D0B-81CC-C4D89D86CD16}"/>
              </a:ext>
            </a:extLst>
          </p:cNvPr>
          <p:cNvSpPr txBox="1"/>
          <p:nvPr/>
        </p:nvSpPr>
        <p:spPr>
          <a:xfrm>
            <a:off x="5095730" y="3830938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b="1" dirty="0"/>
              <a:t>ola   </a:t>
            </a:r>
          </a:p>
        </p:txBody>
      </p:sp>
    </p:spTree>
    <p:extLst>
      <p:ext uri="{BB962C8B-B14F-4D97-AF65-F5344CB8AC3E}">
        <p14:creationId xmlns:p14="http://schemas.microsoft.com/office/powerpoint/2010/main" val="3052328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ADCDC-1FD0-518C-4961-A81A643C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2AF82AF8-0370-1A3A-1489-7FA2C9694091}"/>
              </a:ext>
            </a:extLst>
          </p:cNvPr>
          <p:cNvSpPr txBox="1"/>
          <p:nvPr/>
        </p:nvSpPr>
        <p:spPr>
          <a:xfrm>
            <a:off x="403960" y="350907"/>
            <a:ext cx="6484127" cy="18466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SANGUIÑEDA (Mos, Pontevedra))</a:t>
            </a:r>
          </a:p>
          <a:p>
            <a:r>
              <a:rPr lang="pt-BR" b="1" dirty="0" err="1">
                <a:latin typeface="Google Sans"/>
              </a:rPr>
              <a:t>Activa</a:t>
            </a:r>
            <a:r>
              <a:rPr lang="pt-BR" b="1" dirty="0">
                <a:latin typeface="Google Sans"/>
              </a:rPr>
              <a:t> principalmente entre as décadas de 1950 e 1970. </a:t>
            </a:r>
          </a:p>
          <a:p>
            <a:r>
              <a:rPr lang="pt-BR" b="1" dirty="0">
                <a:latin typeface="Google Sans"/>
              </a:rPr>
              <a:t>A </a:t>
            </a:r>
            <a:r>
              <a:rPr lang="pt-BR" b="1" dirty="0" err="1">
                <a:latin typeface="Google Sans"/>
              </a:rPr>
              <a:t>parroquia</a:t>
            </a:r>
            <a:r>
              <a:rPr lang="pt-BR" b="1" dirty="0">
                <a:latin typeface="Google Sans"/>
              </a:rPr>
              <a:t> de </a:t>
            </a:r>
            <a:r>
              <a:rPr lang="pt-BR" b="1" dirty="0" err="1">
                <a:latin typeface="Google Sans"/>
              </a:rPr>
              <a:t>Sanguiñeda</a:t>
            </a:r>
            <a:r>
              <a:rPr lang="pt-BR" b="1" dirty="0">
                <a:latin typeface="Google Sans"/>
              </a:rPr>
              <a:t> conta cunha forte pegada vinculada á </a:t>
            </a:r>
            <a:r>
              <a:rPr lang="pt-BR" b="1" dirty="0" err="1">
                <a:latin typeface="Google Sans"/>
              </a:rPr>
              <a:t>tradición</a:t>
            </a:r>
            <a:r>
              <a:rPr lang="pt-BR" b="1" dirty="0">
                <a:latin typeface="Google Sans"/>
              </a:rPr>
              <a:t> do </a:t>
            </a:r>
            <a:r>
              <a:rPr lang="pt-BR" b="1" dirty="0" err="1">
                <a:latin typeface="Google Sans"/>
              </a:rPr>
              <a:t>traballo</a:t>
            </a:r>
            <a:r>
              <a:rPr lang="pt-BR" b="1" dirty="0">
                <a:latin typeface="Google Sans"/>
              </a:rPr>
              <a:t> do barro, </a:t>
            </a:r>
            <a:r>
              <a:rPr lang="pt-BR" b="1" dirty="0" err="1">
                <a:latin typeface="Google Sans"/>
              </a:rPr>
              <a:t>olería</a:t>
            </a:r>
            <a:r>
              <a:rPr lang="pt-BR" b="1" dirty="0">
                <a:latin typeface="Google Sans"/>
              </a:rPr>
              <a:t> e </a:t>
            </a:r>
            <a:r>
              <a:rPr lang="pt-BR" b="1" dirty="0" err="1">
                <a:latin typeface="Google Sans"/>
              </a:rPr>
              <a:t>cerámica</a:t>
            </a:r>
            <a:r>
              <a:rPr lang="pt-BR" b="1" dirty="0">
                <a:latin typeface="Google Sans"/>
              </a:rPr>
              <a:t> </a:t>
            </a:r>
            <a:r>
              <a:rPr lang="pt-BR" b="1" dirty="0" err="1">
                <a:latin typeface="Google Sans"/>
              </a:rPr>
              <a:t>reflectida</a:t>
            </a:r>
            <a:r>
              <a:rPr lang="pt-BR" b="1" dirty="0">
                <a:latin typeface="Google Sans"/>
              </a:rPr>
              <a:t> nos seus mapas topográficos e arquivos patrimoniais. </a:t>
            </a:r>
          </a:p>
          <a:p>
            <a:r>
              <a:rPr lang="pt-BR" b="1" dirty="0">
                <a:latin typeface="Google Sans"/>
              </a:rPr>
              <a:t>Na </a:t>
            </a:r>
            <a:r>
              <a:rPr lang="pt-BR" b="1" dirty="0" err="1">
                <a:latin typeface="Google Sans"/>
              </a:rPr>
              <a:t>actualidade</a:t>
            </a:r>
            <a:r>
              <a:rPr lang="pt-BR" b="1" dirty="0">
                <a:latin typeface="Google Sans"/>
              </a:rPr>
              <a:t>, existe </a:t>
            </a:r>
            <a:r>
              <a:rPr lang="pt-BR" b="1" dirty="0" err="1">
                <a:latin typeface="Google Sans"/>
              </a:rPr>
              <a:t>actividade</a:t>
            </a:r>
            <a:r>
              <a:rPr lang="pt-BR" b="1" dirty="0">
                <a:latin typeface="Google Sans"/>
              </a:rPr>
              <a:t> de </a:t>
            </a:r>
            <a:r>
              <a:rPr lang="pt-BR" b="1" dirty="0" err="1">
                <a:latin typeface="Google Sans"/>
              </a:rPr>
              <a:t>cerámica</a:t>
            </a:r>
            <a:r>
              <a:rPr lang="pt-BR" b="1" dirty="0">
                <a:latin typeface="Google Sans"/>
              </a:rPr>
              <a:t> </a:t>
            </a:r>
            <a:r>
              <a:rPr lang="pt-BR" b="1" dirty="0" err="1">
                <a:latin typeface="Google Sans"/>
              </a:rPr>
              <a:t>contemporánea</a:t>
            </a:r>
            <a:r>
              <a:rPr lang="pt-BR" b="1" dirty="0">
                <a:latin typeface="Google Sans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B0085F-0467-C049-DACE-64BB3CA752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166" y="2537563"/>
            <a:ext cx="6440968" cy="42038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DD3D3B-2999-C7BF-4455-CE4487C936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796" y="54794"/>
            <a:ext cx="4670704" cy="674957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3336A32-7F6B-2265-8166-A23F62053D5A}"/>
              </a:ext>
            </a:extLst>
          </p:cNvPr>
          <p:cNvSpPr txBox="1"/>
          <p:nvPr/>
        </p:nvSpPr>
        <p:spPr>
          <a:xfrm>
            <a:off x="3935760" y="6465812"/>
            <a:ext cx="342703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Obradoiro e forno (arredor de 1980)</a:t>
            </a:r>
          </a:p>
        </p:txBody>
      </p:sp>
    </p:spTree>
    <p:extLst>
      <p:ext uri="{BB962C8B-B14F-4D97-AF65-F5344CB8AC3E}">
        <p14:creationId xmlns:p14="http://schemas.microsoft.com/office/powerpoint/2010/main" val="5758802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4CCE00-C077-4ABC-5AA2-4037C0FFE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9" y="96436"/>
            <a:ext cx="12207193" cy="666512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A2B09AB-EE8F-4874-1967-61F242FB402D}"/>
              </a:ext>
            </a:extLst>
          </p:cNvPr>
          <p:cNvSpPr txBox="1"/>
          <p:nvPr/>
        </p:nvSpPr>
        <p:spPr>
          <a:xfrm>
            <a:off x="695400" y="6093296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16054353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43ED1C1-21B3-3D9F-934E-56EE4D02E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8008" y="598128"/>
            <a:ext cx="5119840" cy="5440648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54212F5F-BF8B-A196-1714-8F9A6F98154A}"/>
              </a:ext>
            </a:extLst>
          </p:cNvPr>
          <p:cNvSpPr/>
          <p:nvPr/>
        </p:nvSpPr>
        <p:spPr>
          <a:xfrm>
            <a:off x="7320136" y="206084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8D5C8F4-5298-7CF4-51A4-6E488EACD4DD}"/>
              </a:ext>
            </a:extLst>
          </p:cNvPr>
          <p:cNvSpPr/>
          <p:nvPr/>
        </p:nvSpPr>
        <p:spPr>
          <a:xfrm>
            <a:off x="9220069" y="4630839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0E407A8-E713-7A30-F8FE-86850471222F}"/>
              </a:ext>
            </a:extLst>
          </p:cNvPr>
          <p:cNvSpPr/>
          <p:nvPr/>
        </p:nvSpPr>
        <p:spPr>
          <a:xfrm>
            <a:off x="9182046" y="4365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6DFAC79-B7DA-EDF0-5779-182FDF448A3B}"/>
              </a:ext>
            </a:extLst>
          </p:cNvPr>
          <p:cNvSpPr/>
          <p:nvPr/>
        </p:nvSpPr>
        <p:spPr>
          <a:xfrm>
            <a:off x="9326062" y="400506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CA82AA6-91BF-A210-F2CC-8901E7C8C906}"/>
              </a:ext>
            </a:extLst>
          </p:cNvPr>
          <p:cNvSpPr/>
          <p:nvPr/>
        </p:nvSpPr>
        <p:spPr>
          <a:xfrm>
            <a:off x="7536160" y="4910419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9F9F21E-A163-6215-446D-576DA1627955}"/>
              </a:ext>
            </a:extLst>
          </p:cNvPr>
          <p:cNvSpPr/>
          <p:nvPr/>
        </p:nvSpPr>
        <p:spPr>
          <a:xfrm>
            <a:off x="9326062" y="287148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88222E3-A146-C28E-68EB-DE1003AAD3D7}"/>
              </a:ext>
            </a:extLst>
          </p:cNvPr>
          <p:cNvSpPr txBox="1"/>
          <p:nvPr/>
        </p:nvSpPr>
        <p:spPr>
          <a:xfrm>
            <a:off x="7464152" y="194819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BUÑO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952AD6C-801C-0D76-F1B6-7D9BC58441D5}"/>
              </a:ext>
            </a:extLst>
          </p:cNvPr>
          <p:cNvSpPr txBox="1"/>
          <p:nvPr/>
        </p:nvSpPr>
        <p:spPr>
          <a:xfrm>
            <a:off x="9223908" y="2475814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BONXE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151DE70-6188-724E-913E-628C979AEC5E}"/>
              </a:ext>
            </a:extLst>
          </p:cNvPr>
          <p:cNvSpPr txBox="1"/>
          <p:nvPr/>
        </p:nvSpPr>
        <p:spPr>
          <a:xfrm>
            <a:off x="8863084" y="3690899"/>
            <a:ext cx="1213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GUNDIVÓS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38E50EE-5783-75CC-D10D-F71376C76B17}"/>
              </a:ext>
            </a:extLst>
          </p:cNvPr>
          <p:cNvSpPr txBox="1"/>
          <p:nvPr/>
        </p:nvSpPr>
        <p:spPr>
          <a:xfrm>
            <a:off x="7806478" y="4091589"/>
            <a:ext cx="1447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NIÑODÁGUIA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A86459D-F4DF-7865-EB08-634777D45A5E}"/>
              </a:ext>
            </a:extLst>
          </p:cNvPr>
          <p:cNvSpPr txBox="1"/>
          <p:nvPr/>
        </p:nvSpPr>
        <p:spPr>
          <a:xfrm>
            <a:off x="9430203" y="4635747"/>
            <a:ext cx="100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O BATÁN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61DC3B3-D2C9-EB5A-36B1-898A4BCABAA2}"/>
              </a:ext>
            </a:extLst>
          </p:cNvPr>
          <p:cNvSpPr txBox="1"/>
          <p:nvPr/>
        </p:nvSpPr>
        <p:spPr>
          <a:xfrm>
            <a:off x="7392144" y="4613095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MEDER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929552D-E17C-BE5E-A272-5B3DBA3CA0A5}"/>
              </a:ext>
            </a:extLst>
          </p:cNvPr>
          <p:cNvSpPr txBox="1"/>
          <p:nvPr/>
        </p:nvSpPr>
        <p:spPr>
          <a:xfrm>
            <a:off x="695400" y="605733"/>
            <a:ext cx="4737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err="1">
                <a:latin typeface="Arial Black" panose="020B0A04020102020204" pitchFamily="34" charset="0"/>
              </a:rPr>
              <a:t>Oleiría</a:t>
            </a:r>
            <a:r>
              <a:rPr lang="es-ES" sz="4000" dirty="0">
                <a:latin typeface="Arial Black" panose="020B0A04020102020204" pitchFamily="34" charset="0"/>
              </a:rPr>
              <a:t> activa</a:t>
            </a:r>
            <a:endParaRPr lang="gl-ES" sz="4000" dirty="0">
              <a:latin typeface="Arial Black" panose="020B0A040201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3AE2832-8A9A-79F2-E834-218478A969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555" y="2132856"/>
            <a:ext cx="5205641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840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7C9A75E-EA29-0724-8990-161419CADD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275" y="1008112"/>
            <a:ext cx="4001384" cy="26369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80CFC01-36A3-9FFB-3EFE-CEDC58645F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815" y="1008112"/>
            <a:ext cx="3515883" cy="26369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3A41AE3-7F1F-96DC-86AF-797BD5D898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28" y="3861047"/>
            <a:ext cx="3759540" cy="281965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56619C7-E74D-171E-9BF1-BCCABD36552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488" y="1173512"/>
            <a:ext cx="3707268" cy="49430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E3E4740-7F5B-7B8B-EE5A-EE595A0CD4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808" y="3887432"/>
            <a:ext cx="3587890" cy="269091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7A5CEAD-0B9A-A734-C1C9-D0EF919FC326}"/>
              </a:ext>
            </a:extLst>
          </p:cNvPr>
          <p:cNvSpPr txBox="1"/>
          <p:nvPr/>
        </p:nvSpPr>
        <p:spPr>
          <a:xfrm>
            <a:off x="8544272" y="6259979"/>
            <a:ext cx="3146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b="1" dirty="0"/>
              <a:t>Oleiro de Buño nunha feira de artesanía</a:t>
            </a:r>
          </a:p>
        </p:txBody>
      </p:sp>
    </p:spTree>
    <p:extLst>
      <p:ext uri="{BB962C8B-B14F-4D97-AF65-F5344CB8AC3E}">
        <p14:creationId xmlns:p14="http://schemas.microsoft.com/office/powerpoint/2010/main" val="41455096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109867D-AF6D-FB39-5429-C8CA26F4113D}"/>
              </a:ext>
            </a:extLst>
          </p:cNvPr>
          <p:cNvSpPr txBox="1"/>
          <p:nvPr/>
        </p:nvSpPr>
        <p:spPr>
          <a:xfrm>
            <a:off x="407368" y="188640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BUÑO (Malpica de Bergantiños)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7065B6-CB66-A18B-AD16-5F9A2DF664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19"/>
          <a:stretch>
            <a:fillRect/>
          </a:stretch>
        </p:blipFill>
        <p:spPr>
          <a:xfrm>
            <a:off x="0" y="3565727"/>
            <a:ext cx="12192000" cy="32922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C759235-2909-2BBA-44AF-0EF55328FCB0}"/>
              </a:ext>
            </a:extLst>
          </p:cNvPr>
          <p:cNvSpPr txBox="1"/>
          <p:nvPr/>
        </p:nvSpPr>
        <p:spPr>
          <a:xfrm>
            <a:off x="407368" y="726637"/>
            <a:ext cx="8424936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dirty="0"/>
              <a:t>É o centro </a:t>
            </a:r>
            <a:r>
              <a:rPr lang="gl-ES" b="1" dirty="0" err="1"/>
              <a:t>alfareiro</a:t>
            </a:r>
            <a:r>
              <a:rPr lang="gl-ES" b="1" dirty="0"/>
              <a:t> máis importante e un dos máis antigos de Galiza. Traballa con torno alto.</a:t>
            </a:r>
            <a:endParaRPr lang="es-ES" b="1" dirty="0"/>
          </a:p>
          <a:p>
            <a:r>
              <a:rPr lang="es-ES" b="1" dirty="0" err="1"/>
              <a:t>Nas</a:t>
            </a:r>
            <a:r>
              <a:rPr lang="es-ES" b="1" dirty="0"/>
              <a:t> minas de </a:t>
            </a:r>
            <a:r>
              <a:rPr lang="es-ES" b="1" dirty="0" err="1"/>
              <a:t>estano</a:t>
            </a:r>
            <a:r>
              <a:rPr lang="es-ES" b="1" dirty="0"/>
              <a:t> do Monte Neme </a:t>
            </a:r>
            <a:r>
              <a:rPr lang="es-ES" b="1" dirty="0" err="1"/>
              <a:t>ou</a:t>
            </a:r>
            <a:r>
              <a:rPr lang="es-ES" b="1" dirty="0"/>
              <a:t> </a:t>
            </a:r>
            <a:r>
              <a:rPr lang="es-ES" b="1" dirty="0" err="1"/>
              <a:t>nas</a:t>
            </a:r>
            <a:r>
              <a:rPr lang="es-ES" b="1" dirty="0"/>
              <a:t> de </a:t>
            </a:r>
            <a:r>
              <a:rPr lang="es-ES" b="1" dirty="0" err="1"/>
              <a:t>ouro</a:t>
            </a:r>
            <a:r>
              <a:rPr lang="es-ES" b="1" dirty="0"/>
              <a:t> de </a:t>
            </a:r>
            <a:r>
              <a:rPr lang="es-ES" b="1" dirty="0" err="1"/>
              <a:t>Corcoesto</a:t>
            </a:r>
            <a:r>
              <a:rPr lang="es-ES" b="1" dirty="0"/>
              <a:t> </a:t>
            </a:r>
            <a:r>
              <a:rPr lang="es-ES" b="1" dirty="0" err="1"/>
              <a:t>empregábanse</a:t>
            </a:r>
            <a:r>
              <a:rPr lang="es-ES" b="1" dirty="0"/>
              <a:t> crisoles de barro de </a:t>
            </a:r>
            <a:r>
              <a:rPr lang="es-ES" b="1" dirty="0" err="1"/>
              <a:t>Buño</a:t>
            </a:r>
            <a:r>
              <a:rPr lang="es-ES" b="1" dirty="0"/>
              <a:t>.</a:t>
            </a:r>
          </a:p>
          <a:p>
            <a:r>
              <a:rPr lang="es-ES" b="1" dirty="0"/>
              <a:t>As </a:t>
            </a:r>
            <a:r>
              <a:rPr lang="es-ES" b="1" dirty="0" err="1"/>
              <a:t>pezas</a:t>
            </a:r>
            <a:r>
              <a:rPr lang="es-ES" b="1" dirty="0"/>
              <a:t> da </a:t>
            </a:r>
            <a:r>
              <a:rPr lang="es-ES" b="1" dirty="0" err="1"/>
              <a:t>Idade</a:t>
            </a:r>
            <a:r>
              <a:rPr lang="es-ES" b="1" dirty="0"/>
              <a:t> Media son </a:t>
            </a:r>
            <a:r>
              <a:rPr lang="es-ES" b="1" dirty="0" err="1"/>
              <a:t>sinxelas</a:t>
            </a:r>
            <a:r>
              <a:rPr lang="es-ES" b="1" dirty="0"/>
              <a:t> e sen decoración.</a:t>
            </a:r>
          </a:p>
          <a:p>
            <a:r>
              <a:rPr lang="es-ES" b="1" dirty="0" err="1"/>
              <a:t>Máis</a:t>
            </a:r>
            <a:r>
              <a:rPr lang="es-ES" b="1" dirty="0"/>
              <a:t> </a:t>
            </a:r>
            <a:r>
              <a:rPr lang="es-ES" b="1" dirty="0" err="1"/>
              <a:t>adiante</a:t>
            </a:r>
            <a:r>
              <a:rPr lang="es-ES" b="1" dirty="0"/>
              <a:t> </a:t>
            </a:r>
            <a:r>
              <a:rPr lang="es-ES" b="1" dirty="0" err="1"/>
              <a:t>vai</a:t>
            </a:r>
            <a:r>
              <a:rPr lang="es-ES" b="1" dirty="0"/>
              <a:t> evolucionando e </a:t>
            </a:r>
            <a:r>
              <a:rPr lang="es-ES" b="1" dirty="0" err="1"/>
              <a:t>mellorando</a:t>
            </a:r>
            <a:r>
              <a:rPr lang="es-ES" b="1" dirty="0"/>
              <a:t> as técnicas.</a:t>
            </a:r>
          </a:p>
          <a:p>
            <a:r>
              <a:rPr lang="es-ES" b="1" dirty="0"/>
              <a:t>Nós </a:t>
            </a:r>
            <a:r>
              <a:rPr lang="es-ES" b="1" dirty="0" err="1"/>
              <a:t>séculos</a:t>
            </a:r>
            <a:r>
              <a:rPr lang="es-ES" b="1" dirty="0"/>
              <a:t> XVI e XVII </a:t>
            </a:r>
            <a:r>
              <a:rPr lang="es-ES" b="1" dirty="0" err="1"/>
              <a:t>hai</a:t>
            </a:r>
            <a:r>
              <a:rPr lang="es-ES" b="1" dirty="0"/>
              <a:t> referencias á elaboración dos canos para a </a:t>
            </a:r>
            <a:r>
              <a:rPr lang="es-ES" b="1" dirty="0" err="1"/>
              <a:t>condución</a:t>
            </a:r>
            <a:r>
              <a:rPr lang="es-ES" b="1" dirty="0"/>
              <a:t> da </a:t>
            </a:r>
            <a:r>
              <a:rPr lang="es-ES" b="1" dirty="0" err="1"/>
              <a:t>auga</a:t>
            </a:r>
            <a:r>
              <a:rPr lang="es-ES" b="1" dirty="0"/>
              <a:t> a </a:t>
            </a:r>
            <a:r>
              <a:rPr lang="es-ES" b="1" dirty="0" err="1"/>
              <a:t>fonte</a:t>
            </a:r>
            <a:r>
              <a:rPr lang="es-ES" b="1" dirty="0"/>
              <a:t> do Mercado de A Coruña. </a:t>
            </a:r>
          </a:p>
          <a:p>
            <a:r>
              <a:rPr lang="es-ES" b="1" dirty="0" err="1"/>
              <a:t>Cóntase</a:t>
            </a:r>
            <a:r>
              <a:rPr lang="es-ES" b="1" dirty="0"/>
              <a:t> que a </a:t>
            </a:r>
            <a:r>
              <a:rPr lang="es-ES" b="1" dirty="0" err="1"/>
              <a:t>comezos</a:t>
            </a:r>
            <a:r>
              <a:rPr lang="es-ES" b="1" dirty="0"/>
              <a:t> do </a:t>
            </a:r>
            <a:r>
              <a:rPr lang="es-ES" b="1" dirty="0" err="1"/>
              <a:t>século</a:t>
            </a:r>
            <a:r>
              <a:rPr lang="es-ES" b="1" dirty="0"/>
              <a:t> XX había </a:t>
            </a:r>
            <a:r>
              <a:rPr lang="es-ES" b="1" dirty="0" err="1"/>
              <a:t>traballando</a:t>
            </a:r>
            <a:r>
              <a:rPr lang="es-ES" b="1" dirty="0"/>
              <a:t> 200 </a:t>
            </a:r>
            <a:r>
              <a:rPr lang="es-ES" b="1" dirty="0" err="1"/>
              <a:t>persoas</a:t>
            </a:r>
            <a:r>
              <a:rPr lang="es-ES" b="1" dirty="0"/>
              <a:t> entre </a:t>
            </a:r>
            <a:r>
              <a:rPr lang="es-ES" b="1" dirty="0" err="1"/>
              <a:t>homes</a:t>
            </a:r>
            <a:r>
              <a:rPr lang="es-ES" b="1" dirty="0"/>
              <a:t> e mulleres. </a:t>
            </a:r>
            <a:r>
              <a:rPr lang="es-ES" b="1" dirty="0" err="1"/>
              <a:t>Na</a:t>
            </a:r>
            <a:r>
              <a:rPr lang="es-ES" b="1" dirty="0"/>
              <a:t> </a:t>
            </a:r>
            <a:r>
              <a:rPr lang="es-ES" b="1" dirty="0" err="1"/>
              <a:t>actualidade</a:t>
            </a:r>
            <a:r>
              <a:rPr lang="es-ES" b="1" dirty="0"/>
              <a:t> </a:t>
            </a:r>
            <a:r>
              <a:rPr lang="es-ES" b="1" dirty="0" err="1"/>
              <a:t>uns</a:t>
            </a:r>
            <a:r>
              <a:rPr lang="es-ES" b="1" dirty="0"/>
              <a:t> 13 </a:t>
            </a:r>
            <a:r>
              <a:rPr lang="es-ES" b="1" dirty="0" err="1"/>
              <a:t>obradoiros</a:t>
            </a:r>
            <a:r>
              <a:rPr lang="es-ES" b="1" dirty="0"/>
              <a:t> continúan elaborando </a:t>
            </a:r>
            <a:r>
              <a:rPr lang="es-ES" b="1" dirty="0" err="1"/>
              <a:t>pezas</a:t>
            </a:r>
            <a:r>
              <a:rPr lang="es-ES" b="1" dirty="0"/>
              <a:t> coas formas </a:t>
            </a:r>
            <a:r>
              <a:rPr lang="es-ES" b="1" dirty="0" err="1"/>
              <a:t>tradicionais</a:t>
            </a:r>
            <a:r>
              <a:rPr lang="es-ES" b="1" dirty="0"/>
              <a:t>, á vez que deseñan </a:t>
            </a:r>
            <a:r>
              <a:rPr lang="es-ES" b="1" dirty="0" err="1"/>
              <a:t>pezas</a:t>
            </a:r>
            <a:r>
              <a:rPr lang="es-ES" b="1" dirty="0"/>
              <a:t> creativas.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7B50E3-FF06-C8FE-F5AE-876C8F61BE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263" y="180870"/>
            <a:ext cx="2630369" cy="348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454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5DD480-ABAD-F8F4-8E60-6319B76F6B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9827" y="170192"/>
            <a:ext cx="2947531" cy="36121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4440FEE-6EDF-0E54-93D3-55F2935C8C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2282" y="4040741"/>
            <a:ext cx="3048000" cy="26548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497DB2-C1E2-71AC-DBE9-3D98F1A2B4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42" y="3421360"/>
            <a:ext cx="2617340" cy="288853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67D7FC-B505-2682-0F0A-E9DCD7C944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720" y="3681695"/>
            <a:ext cx="2715659" cy="297079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31E4CBB-B686-1768-DAEB-4B8F141529D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4273" y="3852557"/>
            <a:ext cx="2643085" cy="290617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9866E0B-28EF-C84C-1EEE-45A470C2AC6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493" y="205507"/>
            <a:ext cx="3048000" cy="2286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4F9A0F6-14AC-D521-DE8D-0ED5D1AF5FA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1770" y="162451"/>
            <a:ext cx="2544901" cy="369010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257742C-DCC4-5634-E8F1-6F58376286BD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76" y="170192"/>
            <a:ext cx="3048000" cy="22860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838E40B-E979-C4F5-C26D-DE0208CA8BB2}"/>
              </a:ext>
            </a:extLst>
          </p:cNvPr>
          <p:cNvSpPr txBox="1"/>
          <p:nvPr/>
        </p:nvSpPr>
        <p:spPr>
          <a:xfrm>
            <a:off x="826218" y="2740635"/>
            <a:ext cx="93397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“O Rulo”</a:t>
            </a:r>
          </a:p>
        </p:txBody>
      </p:sp>
    </p:spTree>
    <p:extLst>
      <p:ext uri="{BB962C8B-B14F-4D97-AF65-F5344CB8AC3E}">
        <p14:creationId xmlns:p14="http://schemas.microsoft.com/office/powerpoint/2010/main" val="23930462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BA84C5-A880-F9D7-509C-8867669009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9574" y="3838626"/>
            <a:ext cx="3226521" cy="23848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A9C2246-96FA-6177-9D00-BAC0618611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73263" y="3547645"/>
            <a:ext cx="2280778" cy="33094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563EB44-75A3-A0F6-B2F8-F96C6F3670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672" y="2668868"/>
            <a:ext cx="2147984" cy="1460630"/>
          </a:xfrm>
          <a:prstGeom prst="rect">
            <a:avLst/>
          </a:prstGeom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1FD65883-1297-1863-04EB-27F0D33F2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2257" y="5944440"/>
            <a:ext cx="100811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400" dirty="0" err="1"/>
              <a:t>Botixo</a:t>
            </a:r>
            <a:r>
              <a:rPr lang="es-ES_tradnl" altLang="gl-ES" sz="1400" dirty="0"/>
              <a:t> de roda </a:t>
            </a:r>
            <a:r>
              <a:rPr lang="es-ES_tradnl" altLang="gl-ES" sz="1400" dirty="0" err="1"/>
              <a:t>ou</a:t>
            </a:r>
            <a:r>
              <a:rPr lang="es-ES_tradnl" altLang="gl-ES" sz="1400" dirty="0"/>
              <a:t> </a:t>
            </a:r>
          </a:p>
          <a:p>
            <a:r>
              <a:rPr lang="es-ES_tradnl" altLang="gl-ES" sz="1400" dirty="0"/>
              <a:t>de volta</a:t>
            </a:r>
            <a:endParaRPr lang="es-ES" altLang="gl-ES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93C5E1-C240-028A-B029-629E41574ABC}"/>
              </a:ext>
            </a:extLst>
          </p:cNvPr>
          <p:cNvSpPr txBox="1"/>
          <p:nvPr/>
        </p:nvSpPr>
        <p:spPr>
          <a:xfrm>
            <a:off x="6741610" y="3075990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botella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9E7DBAB-0037-B71E-D8FE-A0A0C31E67EC}"/>
              </a:ext>
            </a:extLst>
          </p:cNvPr>
          <p:cNvSpPr txBox="1"/>
          <p:nvPr/>
        </p:nvSpPr>
        <p:spPr>
          <a:xfrm>
            <a:off x="10136327" y="627524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barrreña</a:t>
            </a:r>
            <a:endParaRPr lang="gl-ES" sz="14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99BA255-0870-1BD1-8931-EEFF96043C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0242" y="459948"/>
            <a:ext cx="2825184" cy="278986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B8BE9C6-BC45-FB55-AB5E-631E0E6B275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5949" y="258508"/>
            <a:ext cx="2581145" cy="246999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FEF0B2E-255A-0A4F-EA48-A0A08786333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840" y="209805"/>
            <a:ext cx="2348462" cy="235139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76DDFB7-D0FD-C847-09A9-8EFA4890CE18}"/>
              </a:ext>
            </a:extLst>
          </p:cNvPr>
          <p:cNvSpPr txBox="1"/>
          <p:nvPr/>
        </p:nvSpPr>
        <p:spPr>
          <a:xfrm>
            <a:off x="1841367" y="2142194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cazola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6A75A81-FD22-58C3-354D-301DDAA3B5A7}"/>
              </a:ext>
            </a:extLst>
          </p:cNvPr>
          <p:cNvSpPr txBox="1"/>
          <p:nvPr/>
        </p:nvSpPr>
        <p:spPr>
          <a:xfrm>
            <a:off x="9338989" y="3255635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fonte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70C955F-B8CE-703A-1A0D-325031354BD4}"/>
              </a:ext>
            </a:extLst>
          </p:cNvPr>
          <p:cNvSpPr txBox="1"/>
          <p:nvPr/>
        </p:nvSpPr>
        <p:spPr>
          <a:xfrm>
            <a:off x="5203472" y="2258207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pucheiro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A5E5AC2-1F9D-A61F-B911-56295F6F24B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1102" y="354112"/>
            <a:ext cx="2362200" cy="237439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C9C2C5F-9AD5-BCFC-A15D-498B1D0E7B3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6542" y="4055132"/>
            <a:ext cx="2119860" cy="272650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25CC9A31-F492-FAC5-A0E6-EEAE92E88B3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057" y="3981726"/>
            <a:ext cx="2128007" cy="272650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8155CC0-2334-E17C-FA33-00C5409C3847}"/>
              </a:ext>
            </a:extLst>
          </p:cNvPr>
          <p:cNvSpPr txBox="1"/>
          <p:nvPr/>
        </p:nvSpPr>
        <p:spPr>
          <a:xfrm>
            <a:off x="7948201" y="2449727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pota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F4B297D-CC00-70BD-A551-6871047A9E62}"/>
              </a:ext>
            </a:extLst>
          </p:cNvPr>
          <p:cNvSpPr txBox="1"/>
          <p:nvPr/>
        </p:nvSpPr>
        <p:spPr>
          <a:xfrm>
            <a:off x="2203852" y="6275241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xineta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21A944A-AFE7-AFF1-09B9-7ED1885F3E23}"/>
              </a:ext>
            </a:extLst>
          </p:cNvPr>
          <p:cNvSpPr txBox="1"/>
          <p:nvPr/>
        </p:nvSpPr>
        <p:spPr>
          <a:xfrm>
            <a:off x="5328484" y="6275241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xerra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94111E-2E23-2428-282E-D52D38D4584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1775" y="2449727"/>
            <a:ext cx="2392308" cy="161181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08A490C-948C-BFD8-6DF9-7145824ED16D}"/>
              </a:ext>
            </a:extLst>
          </p:cNvPr>
          <p:cNvSpPr txBox="1"/>
          <p:nvPr/>
        </p:nvSpPr>
        <p:spPr>
          <a:xfrm>
            <a:off x="3203081" y="345850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asador de castañas</a:t>
            </a:r>
          </a:p>
        </p:txBody>
      </p:sp>
    </p:spTree>
    <p:extLst>
      <p:ext uri="{BB962C8B-B14F-4D97-AF65-F5344CB8AC3E}">
        <p14:creationId xmlns:p14="http://schemas.microsoft.com/office/powerpoint/2010/main" val="39649593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ED29A9-8F0B-8474-909F-C8E69716A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365" y="295190"/>
            <a:ext cx="3240360" cy="626762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5C83E8-0154-888C-CB28-7765A831F1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260" y="802582"/>
            <a:ext cx="4692987" cy="50192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DF5A2AD-3F11-BBDB-6839-5382FA1C8A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6180" y="620688"/>
            <a:ext cx="3482307" cy="561662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A0DDF95-4ED5-4057-2A38-C63F31732B15}"/>
              </a:ext>
            </a:extLst>
          </p:cNvPr>
          <p:cNvSpPr txBox="1"/>
          <p:nvPr/>
        </p:nvSpPr>
        <p:spPr>
          <a:xfrm>
            <a:off x="3791744" y="6055418"/>
            <a:ext cx="216024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do Forte</a:t>
            </a:r>
          </a:p>
        </p:txBody>
      </p:sp>
    </p:spTree>
    <p:extLst>
      <p:ext uri="{BB962C8B-B14F-4D97-AF65-F5344CB8AC3E}">
        <p14:creationId xmlns:p14="http://schemas.microsoft.com/office/powerpoint/2010/main" val="39510617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4F551B7-FACD-2579-6B20-0912B0C853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8070" y="3843934"/>
            <a:ext cx="5424264" cy="28640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EA75C16-C1FE-07C5-46A9-3AFFD3410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08" y="315893"/>
            <a:ext cx="4646316" cy="640871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61C64E9-73E1-F479-984F-59189E591EC9}"/>
              </a:ext>
            </a:extLst>
          </p:cNvPr>
          <p:cNvSpPr txBox="1"/>
          <p:nvPr/>
        </p:nvSpPr>
        <p:spPr>
          <a:xfrm>
            <a:off x="263352" y="183336"/>
            <a:ext cx="6096000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" sz="1600" b="1" i="0" dirty="0">
                <a:solidFill>
                  <a:srgbClr val="000000"/>
                </a:solidFill>
                <a:effectLst/>
                <a:latin typeface="Neue-Helvetica"/>
              </a:rPr>
              <a:t>Museo no Centro Comarcal de </a:t>
            </a:r>
            <a:r>
              <a:rPr lang="es-ES" sz="1600" b="1" i="0" dirty="0" err="1">
                <a:solidFill>
                  <a:srgbClr val="000000"/>
                </a:solidFill>
                <a:effectLst/>
                <a:latin typeface="Neue-Helvetica"/>
              </a:rPr>
              <a:t>Buño</a:t>
            </a:r>
            <a:r>
              <a:rPr lang="es-ES" sz="1600" b="1" i="0" dirty="0">
                <a:solidFill>
                  <a:srgbClr val="000000"/>
                </a:solidFill>
                <a:effectLst/>
                <a:latin typeface="Neue-Helvetica"/>
              </a:rPr>
              <a:t> (actualmente pechado).</a:t>
            </a:r>
          </a:p>
          <a:p>
            <a:r>
              <a:rPr lang="es-ES" sz="1400" b="1" dirty="0">
                <a:solidFill>
                  <a:srgbClr val="000000"/>
                </a:solidFill>
                <a:latin typeface="Neue-Helvetica"/>
              </a:rPr>
              <a:t>Contaba con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má</a:t>
            </a:r>
            <a:r>
              <a:rPr lang="es-ES" sz="1400" b="1" dirty="0" err="1">
                <a:solidFill>
                  <a:srgbClr val="000000"/>
                </a:solidFill>
                <a:latin typeface="Neue-Helvetica"/>
              </a:rPr>
              <a:t>i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s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de 300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pezas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que o etnógrafo Luciano García Alén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cedeu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de forma gratuita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ao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Concello en 2005, e que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foron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expostas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desde marzo de 2009.</a:t>
            </a:r>
            <a:endParaRPr lang="gl-ES" sz="1400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CBAA908-BCBF-79BC-08BF-84A7907EC0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8070" y="138827"/>
            <a:ext cx="5529902" cy="336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410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00941-FAE2-FDDF-97BF-99BDF8D13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A53E4D2-4DC5-19DD-2F66-13699E192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2723" y="152709"/>
            <a:ext cx="5333632" cy="64807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A055ED0-B5A7-FA17-C015-DE524DFD30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84" y="3872141"/>
            <a:ext cx="5198440" cy="28331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FFFDF1-BF28-12E0-B0C7-CA4B22E33F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9536" y="152709"/>
            <a:ext cx="4500691" cy="353857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7A01C44-0F62-E89A-FD82-B0E416FF4A4D}"/>
              </a:ext>
            </a:extLst>
          </p:cNvPr>
          <p:cNvSpPr txBox="1"/>
          <p:nvPr/>
        </p:nvSpPr>
        <p:spPr>
          <a:xfrm>
            <a:off x="338486" y="764704"/>
            <a:ext cx="148980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Pezas nunha exposición</a:t>
            </a:r>
          </a:p>
        </p:txBody>
      </p:sp>
    </p:spTree>
    <p:extLst>
      <p:ext uri="{BB962C8B-B14F-4D97-AF65-F5344CB8AC3E}">
        <p14:creationId xmlns:p14="http://schemas.microsoft.com/office/powerpoint/2010/main" val="18841259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1123-0D83-3AFC-FAF1-A5BD288CB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218F559-CB8F-FB9B-95CE-582565D89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0728"/>
            <a:ext cx="12192000" cy="46402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E0C526E-9B1C-D6E5-4835-21694F77254A}"/>
              </a:ext>
            </a:extLst>
          </p:cNvPr>
          <p:cNvSpPr txBox="1"/>
          <p:nvPr/>
        </p:nvSpPr>
        <p:spPr>
          <a:xfrm>
            <a:off x="623392" y="5905328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41117594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02E39-B87C-9937-8B0F-7B0E15B6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463096E-80D0-9C75-D5B8-E32C242D961A}"/>
              </a:ext>
            </a:extLst>
          </p:cNvPr>
          <p:cNvSpPr txBox="1"/>
          <p:nvPr/>
        </p:nvSpPr>
        <p:spPr>
          <a:xfrm>
            <a:off x="287524" y="148651"/>
            <a:ext cx="2914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GUNDIVÓS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060BD6B-D9DB-6351-84A2-89B3A8F71FE4}"/>
              </a:ext>
            </a:extLst>
          </p:cNvPr>
          <p:cNvSpPr txBox="1"/>
          <p:nvPr/>
        </p:nvSpPr>
        <p:spPr>
          <a:xfrm>
            <a:off x="287523" y="711860"/>
            <a:ext cx="5533173" cy="39703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err="1"/>
              <a:t>Traballan</a:t>
            </a:r>
            <a:r>
              <a:rPr lang="es-ES" b="1" dirty="0"/>
              <a:t> </a:t>
            </a:r>
            <a:r>
              <a:rPr lang="es-ES" b="1" dirty="0" err="1"/>
              <a:t>co</a:t>
            </a:r>
            <a:r>
              <a:rPr lang="es-ES" b="1" dirty="0"/>
              <a:t> torno </a:t>
            </a:r>
            <a:r>
              <a:rPr lang="es-ES" b="1" dirty="0" err="1"/>
              <a:t>baixo</a:t>
            </a:r>
            <a:r>
              <a:rPr lang="es-ES" b="1" dirty="0"/>
              <a:t>. </a:t>
            </a:r>
          </a:p>
          <a:p>
            <a:r>
              <a:rPr lang="es-ES" b="1" dirty="0"/>
              <a:t>Os cacharros levan reforzos </a:t>
            </a:r>
            <a:r>
              <a:rPr lang="es-ES" b="1" dirty="0" err="1"/>
              <a:t>ou</a:t>
            </a:r>
            <a:r>
              <a:rPr lang="es-ES" b="1" dirty="0"/>
              <a:t> </a:t>
            </a:r>
            <a:r>
              <a:rPr lang="es-ES" b="1" dirty="0" err="1"/>
              <a:t>bincos</a:t>
            </a:r>
            <a:r>
              <a:rPr lang="es-ES" b="1" dirty="0"/>
              <a:t>.</a:t>
            </a:r>
            <a:endParaRPr lang="gl-ES" b="1" dirty="0"/>
          </a:p>
          <a:p>
            <a:r>
              <a:rPr lang="es-ES" b="1" dirty="0"/>
              <a:t>Para impermeabilizar os recipientes que o precisaran (</a:t>
            </a:r>
            <a:r>
              <a:rPr lang="es-ES" b="1" dirty="0" err="1"/>
              <a:t>xarras</a:t>
            </a:r>
            <a:r>
              <a:rPr lang="es-ES" b="1" dirty="0"/>
              <a:t>, </a:t>
            </a:r>
            <a:r>
              <a:rPr lang="es-ES" b="1" dirty="0" err="1"/>
              <a:t>amboas</a:t>
            </a:r>
            <a:r>
              <a:rPr lang="es-ES" b="1" dirty="0"/>
              <a:t>) </a:t>
            </a:r>
            <a:r>
              <a:rPr lang="es-ES" b="1" dirty="0" err="1"/>
              <a:t>dábanlles</a:t>
            </a:r>
            <a:r>
              <a:rPr lang="es-ES" b="1" dirty="0"/>
              <a:t>, logo de cocido, un baño con </a:t>
            </a:r>
            <a:r>
              <a:rPr lang="es-ES" b="1" dirty="0" err="1"/>
              <a:t>alcatrán</a:t>
            </a:r>
            <a:r>
              <a:rPr lang="es-ES" b="1" dirty="0"/>
              <a:t> (“pez”). </a:t>
            </a:r>
            <a:r>
              <a:rPr lang="es-ES" b="1" dirty="0" err="1"/>
              <a:t>Ao</a:t>
            </a:r>
            <a:r>
              <a:rPr lang="es-ES" b="1" dirty="0"/>
              <a:t> </a:t>
            </a:r>
            <a:r>
              <a:rPr lang="es-ES" b="1" dirty="0" err="1"/>
              <a:t>quentar</a:t>
            </a:r>
            <a:r>
              <a:rPr lang="es-ES" b="1" dirty="0"/>
              <a:t> o recipiente con </a:t>
            </a:r>
            <a:r>
              <a:rPr lang="es-ES" b="1" dirty="0" err="1"/>
              <a:t>lume</a:t>
            </a:r>
            <a:r>
              <a:rPr lang="es-ES" b="1" dirty="0"/>
              <a:t> de palla o fume </a:t>
            </a:r>
            <a:r>
              <a:rPr lang="es-ES" b="1" dirty="0" err="1"/>
              <a:t>ennegrecíao</a:t>
            </a:r>
            <a:r>
              <a:rPr lang="es-ES" b="1" dirty="0"/>
              <a:t>.</a:t>
            </a:r>
          </a:p>
          <a:p>
            <a:r>
              <a:rPr lang="es-ES" b="1" dirty="0"/>
              <a:t>Hai tempo </a:t>
            </a:r>
            <a:r>
              <a:rPr lang="es-ES" b="1" dirty="0" err="1"/>
              <a:t>houbo</a:t>
            </a:r>
            <a:r>
              <a:rPr lang="es-ES" b="1" dirty="0"/>
              <a:t> </a:t>
            </a:r>
            <a:r>
              <a:rPr lang="es-ES" b="1" dirty="0" err="1"/>
              <a:t>homes</a:t>
            </a:r>
            <a:r>
              <a:rPr lang="es-ES" b="1" dirty="0"/>
              <a:t> e mulleres </a:t>
            </a:r>
            <a:r>
              <a:rPr lang="es-ES" b="1" dirty="0" err="1"/>
              <a:t>oleiros</a:t>
            </a:r>
            <a:r>
              <a:rPr lang="es-ES" b="1" dirty="0"/>
              <a:t>.</a:t>
            </a:r>
          </a:p>
          <a:p>
            <a:r>
              <a:rPr lang="es-ES" b="1" dirty="0"/>
              <a:t>En </a:t>
            </a:r>
            <a:r>
              <a:rPr lang="es-ES" b="1" dirty="0" err="1"/>
              <a:t>Gundivós</a:t>
            </a:r>
            <a:r>
              <a:rPr lang="es-ES" b="1" dirty="0"/>
              <a:t> e </a:t>
            </a:r>
            <a:r>
              <a:rPr lang="es-ES" b="1" dirty="0" err="1"/>
              <a:t>Liñarán</a:t>
            </a:r>
            <a:r>
              <a:rPr lang="es-ES" b="1" dirty="0"/>
              <a:t> había en </a:t>
            </a:r>
            <a:r>
              <a:rPr lang="es-ES" b="1" dirty="0" err="1"/>
              <a:t>vinte</a:t>
            </a:r>
            <a:r>
              <a:rPr lang="es-ES" b="1" dirty="0"/>
              <a:t> </a:t>
            </a:r>
            <a:r>
              <a:rPr lang="es-ES" b="1" dirty="0" err="1"/>
              <a:t>oleiros</a:t>
            </a:r>
            <a:r>
              <a:rPr lang="es-ES" b="1" dirty="0"/>
              <a:t> en 1950; en 1960 había seis e en 1965 </a:t>
            </a:r>
            <a:r>
              <a:rPr lang="es-ES" b="1" dirty="0" err="1"/>
              <a:t>só</a:t>
            </a:r>
            <a:r>
              <a:rPr lang="es-ES" b="1" dirty="0"/>
              <a:t> quedaba un, “O Zorro”. </a:t>
            </a:r>
          </a:p>
          <a:p>
            <a:r>
              <a:rPr lang="es-ES" b="1" dirty="0"/>
              <a:t>Á volta da emigración </a:t>
            </a:r>
            <a:r>
              <a:rPr lang="es-ES" b="1" dirty="0" err="1"/>
              <a:t>volvéronse</a:t>
            </a:r>
            <a:r>
              <a:rPr lang="es-ES" b="1" dirty="0"/>
              <a:t> a instalar </a:t>
            </a:r>
            <a:r>
              <a:rPr lang="es-ES" b="1" dirty="0" err="1"/>
              <a:t>obradoiros</a:t>
            </a:r>
            <a:r>
              <a:rPr lang="es-ES" b="1" dirty="0"/>
              <a:t>, </a:t>
            </a:r>
            <a:r>
              <a:rPr lang="es-ES" b="1" dirty="0" err="1"/>
              <a:t>primeiro</a:t>
            </a:r>
            <a:r>
              <a:rPr lang="es-ES" b="1" dirty="0"/>
              <a:t> Obdulia e logo Alonso, Ventura, Federico e Agapito. </a:t>
            </a:r>
            <a:r>
              <a:rPr lang="es-ES" b="1" dirty="0" err="1"/>
              <a:t>Na</a:t>
            </a:r>
            <a:r>
              <a:rPr lang="es-ES" b="1" dirty="0"/>
              <a:t> </a:t>
            </a:r>
            <a:r>
              <a:rPr lang="es-ES" b="1" dirty="0" err="1"/>
              <a:t>actualidade</a:t>
            </a:r>
            <a:r>
              <a:rPr lang="es-ES" b="1" dirty="0"/>
              <a:t> so queda un, </a:t>
            </a:r>
            <a:r>
              <a:rPr lang="es-ES" b="1" dirty="0" err="1"/>
              <a:t>Elias</a:t>
            </a:r>
            <a:r>
              <a:rPr lang="es-ES" b="1" dirty="0"/>
              <a:t> González, que ten instalado un </a:t>
            </a:r>
            <a:r>
              <a:rPr lang="es-ES" b="1" dirty="0" err="1"/>
              <a:t>obradoiro</a:t>
            </a:r>
            <a:r>
              <a:rPr lang="es-ES" b="1" dirty="0"/>
              <a:t> e museo </a:t>
            </a:r>
            <a:r>
              <a:rPr lang="es-ES" b="1" dirty="0" err="1"/>
              <a:t>na</a:t>
            </a:r>
            <a:r>
              <a:rPr lang="es-ES" b="1" dirty="0"/>
              <a:t> rectoral de </a:t>
            </a:r>
            <a:r>
              <a:rPr lang="es-ES" b="1" dirty="0" err="1"/>
              <a:t>Gundivós</a:t>
            </a:r>
            <a:r>
              <a:rPr lang="es-ES" b="1" dirty="0"/>
              <a:t>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A58A0C4-790F-70E7-E011-DBCB9F9395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8148" y="336840"/>
            <a:ext cx="5946328" cy="433956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4FB740A-A5E1-1D5A-1E36-25326AFE0BB1}"/>
              </a:ext>
            </a:extLst>
          </p:cNvPr>
          <p:cNvSpPr txBox="1"/>
          <p:nvPr/>
        </p:nvSpPr>
        <p:spPr>
          <a:xfrm>
            <a:off x="10128448" y="3573016"/>
            <a:ext cx="1512168" cy="7386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400" b="1" dirty="0"/>
              <a:t>Traballando nunha mostra de artesanía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D8339D-2DEA-10F8-7CE8-D0A846CE5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524" y="4676409"/>
            <a:ext cx="11616952" cy="194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077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FEB130C-4C29-6493-032D-8DB3C3B485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1121" y="347278"/>
            <a:ext cx="3207958" cy="29694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2E709C-A3D9-03E7-C4BA-662ED7AB8A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444" y="290023"/>
            <a:ext cx="4022732" cy="30170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6A45A0-3AD9-CA31-06BF-C312B5A9AB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7866" y="3539590"/>
            <a:ext cx="2421749" cy="32034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7137830-7A4E-2CEC-FAC0-D5B33330FE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0000" y="275687"/>
            <a:ext cx="4064000" cy="304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8BFB04E-BD95-A592-7A23-1F238800A69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83632" y="3552170"/>
            <a:ext cx="2592288" cy="316308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564F703-742C-CE25-F5EC-6ABF1E0960B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7" y="3763777"/>
            <a:ext cx="4064000" cy="295148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3EC31A1-9ABB-EB5D-F574-30DCBFF181C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167" y="3645024"/>
            <a:ext cx="3430966" cy="173263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9DFCBF8B-F3CC-5D93-1C11-E49A2C45CF52}"/>
              </a:ext>
            </a:extLst>
          </p:cNvPr>
          <p:cNvSpPr txBox="1"/>
          <p:nvPr/>
        </p:nvSpPr>
        <p:spPr>
          <a:xfrm>
            <a:off x="9952000" y="5631218"/>
            <a:ext cx="1624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/>
              <a:t>Elias</a:t>
            </a:r>
            <a:r>
              <a:rPr lang="es-ES" sz="1600" b="1" dirty="0"/>
              <a:t> González</a:t>
            </a:r>
          </a:p>
          <a:p>
            <a:r>
              <a:rPr lang="es-ES" sz="1600" b="1" dirty="0" err="1"/>
              <a:t>traballando</a:t>
            </a:r>
            <a:r>
              <a:rPr lang="es-ES" sz="1600" b="1" dirty="0"/>
              <a:t> </a:t>
            </a:r>
          </a:p>
          <a:p>
            <a:r>
              <a:rPr lang="es-ES" sz="1600" b="1" dirty="0" err="1"/>
              <a:t>nun</a:t>
            </a:r>
            <a:r>
              <a:rPr lang="es-ES" sz="1600" b="1" dirty="0"/>
              <a:t> </a:t>
            </a:r>
            <a:r>
              <a:rPr lang="es-ES" sz="1600" b="1" dirty="0" err="1"/>
              <a:t>Colexio</a:t>
            </a:r>
            <a:endParaRPr lang="gl-ES" sz="16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8BEED52-EC16-82AC-CFC7-DB403775E68F}"/>
              </a:ext>
            </a:extLst>
          </p:cNvPr>
          <p:cNvSpPr txBox="1"/>
          <p:nvPr/>
        </p:nvSpPr>
        <p:spPr>
          <a:xfrm>
            <a:off x="5584285" y="3275692"/>
            <a:ext cx="2095891" cy="7386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400" b="1" dirty="0" err="1"/>
              <a:t>Darlle</a:t>
            </a:r>
            <a:r>
              <a:rPr lang="es-ES" sz="1400" b="1" dirty="0"/>
              <a:t> a forma de arriba </a:t>
            </a:r>
            <a:r>
              <a:rPr lang="es-ES" sz="1400" b="1" dirty="0" err="1"/>
              <a:t>abaixo</a:t>
            </a:r>
            <a:r>
              <a:rPr lang="es-ES" sz="1400" b="1" dirty="0"/>
              <a:t>,  </a:t>
            </a:r>
            <a:r>
              <a:rPr lang="es-ES" sz="1400" b="1" dirty="0" err="1"/>
              <a:t>chámase</a:t>
            </a:r>
            <a:r>
              <a:rPr lang="es-ES" sz="1400" b="1" dirty="0"/>
              <a:t> “vestir” o cacharro.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2783538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E1B1-854A-FA9A-3BEA-8E7794247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2" name="Picture 8">
            <a:extLst>
              <a:ext uri="{FF2B5EF4-FFF2-40B4-BE49-F238E27FC236}">
                <a16:creationId xmlns:a16="http://schemas.microsoft.com/office/drawing/2014/main" id="{F49C9088-AE51-4E90-750F-A4D24EA6C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4844" y="-18396"/>
            <a:ext cx="3160868" cy="355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36DCB0-AF8D-841F-E0D9-CA4426D0B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665" y="3675610"/>
            <a:ext cx="4278853" cy="28989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270A4E3-3D57-D768-5F0A-15751023744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968" y="569034"/>
            <a:ext cx="2379184" cy="25077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7812133-E6E2-8839-700B-984B0DB522C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96" y="303459"/>
            <a:ext cx="2408869" cy="2942129"/>
          </a:xfrm>
          <a:prstGeom prst="rect">
            <a:avLst/>
          </a:prstGeom>
        </p:spPr>
      </p:pic>
      <p:sp>
        <p:nvSpPr>
          <p:cNvPr id="15" name="Text Box 15">
            <a:extLst>
              <a:ext uri="{FF2B5EF4-FFF2-40B4-BE49-F238E27FC236}">
                <a16:creationId xmlns:a16="http://schemas.microsoft.com/office/drawing/2014/main" id="{1374B4C7-8851-5C9F-B1EE-31443D600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2542" y="3141647"/>
            <a:ext cx="89086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xarro</a:t>
            </a:r>
            <a:endParaRPr lang="es-ES" altLang="gl-ES" sz="1200" dirty="0"/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91C616A2-7B06-FD8A-C3B3-6A7F6FC1F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1703" y="6437215"/>
            <a:ext cx="1620841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Antigo</a:t>
            </a:r>
            <a:r>
              <a:rPr lang="es-ES_tradnl" altLang="gl-ES" sz="1200" dirty="0"/>
              <a:t> </a:t>
            </a:r>
            <a:r>
              <a:rPr lang="es-ES_tradnl" altLang="gl-ES" sz="1200" dirty="0" err="1"/>
              <a:t>barreñón</a:t>
            </a:r>
            <a:endParaRPr lang="es-ES" altLang="gl-ES" sz="12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DB1588D-E020-E8EF-3321-67AD5E76F1B0}"/>
              </a:ext>
            </a:extLst>
          </p:cNvPr>
          <p:cNvSpPr txBox="1"/>
          <p:nvPr/>
        </p:nvSpPr>
        <p:spPr>
          <a:xfrm>
            <a:off x="629259" y="3208657"/>
            <a:ext cx="2997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200" dirty="0" err="1"/>
              <a:t>Xarro</a:t>
            </a:r>
            <a:r>
              <a:rPr lang="gl-ES" sz="1200" dirty="0"/>
              <a:t> no museo etnolóxico Ribadavia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B2AE144D-7D3C-D5A2-0104-D51ABB4E7E2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820" y="3479624"/>
            <a:ext cx="1951503" cy="315436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C38947B-293D-9B65-E173-FFAC4F20CD4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402" y="4230536"/>
            <a:ext cx="2513467" cy="2423162"/>
          </a:xfrm>
          <a:prstGeom prst="rect">
            <a:avLst/>
          </a:prstGeom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4BB000D6-ED1D-CA41-AFFD-B5BC678D5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851" y="3291681"/>
            <a:ext cx="10081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ámboa</a:t>
            </a:r>
            <a:endParaRPr lang="es-ES" altLang="gl-ES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D4FF78-CEE6-8F58-79B4-9E7779A6403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4921" y="4444169"/>
            <a:ext cx="2368562" cy="2054727"/>
          </a:xfrm>
          <a:prstGeom prst="rect">
            <a:avLst/>
          </a:prstGeom>
        </p:spPr>
      </p:pic>
      <p:sp>
        <p:nvSpPr>
          <p:cNvPr id="12" name="Text Box 15">
            <a:extLst>
              <a:ext uri="{FF2B5EF4-FFF2-40B4-BE49-F238E27FC236}">
                <a16:creationId xmlns:a16="http://schemas.microsoft.com/office/drawing/2014/main" id="{5DF0B36C-0BEA-381E-F317-5C9F4EA1A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6352" y="6359350"/>
            <a:ext cx="879331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pucheiro</a:t>
            </a:r>
            <a:endParaRPr lang="es-ES" altLang="gl-ES" sz="1200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F055C20-4639-B9CF-6FD4-DEA8BC2BD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890" y="6256943"/>
            <a:ext cx="890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ouriñal</a:t>
            </a:r>
            <a:r>
              <a:rPr lang="es-ES_tradnl" altLang="gl-ES" sz="1200" dirty="0"/>
              <a:t>, </a:t>
            </a:r>
            <a:r>
              <a:rPr lang="es-ES_tradnl" altLang="gl-ES" sz="1200" dirty="0" err="1"/>
              <a:t>pinico</a:t>
            </a:r>
            <a:endParaRPr lang="es-ES" altLang="gl-ES" sz="1200" dirty="0"/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BC873F07-043F-9605-EA03-389129D87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29" y="6154861"/>
            <a:ext cx="660609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xarro</a:t>
            </a:r>
            <a:endParaRPr lang="es-ES" altLang="gl-ES" sz="1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8DFB84-0CCB-3981-A7C3-FFAF8A26ADF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789" y="1228082"/>
            <a:ext cx="2887922" cy="1866319"/>
          </a:xfrm>
          <a:prstGeom prst="rect">
            <a:avLst/>
          </a:prstGeom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6FD47BF1-2270-D56F-019B-78C01192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1588" y="3161520"/>
            <a:ext cx="11679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escorrecubas</a:t>
            </a:r>
            <a:endParaRPr lang="es-ES" altLang="gl-ES" sz="1200" dirty="0"/>
          </a:p>
        </p:txBody>
      </p:sp>
    </p:spTree>
    <p:extLst>
      <p:ext uri="{BB962C8B-B14F-4D97-AF65-F5344CB8AC3E}">
        <p14:creationId xmlns:p14="http://schemas.microsoft.com/office/powerpoint/2010/main" val="38963347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890F-C2E7-AC54-5DD6-4310EB712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6F06E5E-68C1-2ACF-FBCF-57891B69B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615" y="-22445"/>
            <a:ext cx="10550769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7838735-0E3D-10E2-2BE6-D0126773EC78}"/>
              </a:ext>
            </a:extLst>
          </p:cNvPr>
          <p:cNvSpPr txBox="1"/>
          <p:nvPr/>
        </p:nvSpPr>
        <p:spPr>
          <a:xfrm>
            <a:off x="1487488" y="6381328"/>
            <a:ext cx="3470032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/>
              <a:t>Tenda</a:t>
            </a:r>
            <a:r>
              <a:rPr lang="es-ES" sz="1600" b="1" dirty="0"/>
              <a:t> </a:t>
            </a:r>
            <a:r>
              <a:rPr lang="es-ES" sz="1600" b="1" dirty="0" err="1"/>
              <a:t>na</a:t>
            </a:r>
            <a:r>
              <a:rPr lang="es-ES" sz="1600" b="1" dirty="0"/>
              <a:t> rectoral de </a:t>
            </a:r>
            <a:r>
              <a:rPr lang="es-ES" sz="1600" b="1" dirty="0" err="1"/>
              <a:t>Gundivós</a:t>
            </a:r>
            <a:endParaRPr lang="gl-ES" sz="1600" dirty="0"/>
          </a:p>
        </p:txBody>
      </p:sp>
    </p:spTree>
    <p:extLst>
      <p:ext uri="{BB962C8B-B14F-4D97-AF65-F5344CB8AC3E}">
        <p14:creationId xmlns:p14="http://schemas.microsoft.com/office/powerpoint/2010/main" val="16541192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65EC77-2CA5-77B0-CC0C-9AF86BA713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5014" y="169251"/>
            <a:ext cx="5734834" cy="40373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0FACD3D-B260-CA6D-9277-169E68D7AA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9" y="736260"/>
            <a:ext cx="6060990" cy="349719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4CF9BE1-38C4-51F9-A215-36F5E050A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6282" y="4460405"/>
            <a:ext cx="7177464" cy="227525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F5BC0EB-6EA1-9341-804B-336E4BA507F7}"/>
              </a:ext>
            </a:extLst>
          </p:cNvPr>
          <p:cNvSpPr txBox="1"/>
          <p:nvPr/>
        </p:nvSpPr>
        <p:spPr>
          <a:xfrm>
            <a:off x="1341328" y="240013"/>
            <a:ext cx="347003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Museo </a:t>
            </a:r>
            <a:r>
              <a:rPr lang="es-ES" b="1" dirty="0" err="1"/>
              <a:t>na</a:t>
            </a:r>
            <a:r>
              <a:rPr lang="es-ES" b="1" dirty="0"/>
              <a:t> rectoral de </a:t>
            </a:r>
            <a:r>
              <a:rPr lang="es-ES" b="1" dirty="0" err="1"/>
              <a:t>Gundivós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5673691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37701-6B2C-EEB8-929D-7B6E8CA1E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0446DB6-BDD7-1ADB-7FE6-652205AAD9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942" y="548680"/>
            <a:ext cx="4492439" cy="54726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738B000-4475-C5E6-F0A7-7EB72C258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1864" y="404664"/>
            <a:ext cx="7136753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147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9272988-8953-71CB-D434-79B7CA284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632"/>
            <a:ext cx="12102994" cy="67413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EFE4133-B37F-7917-FB48-E8CFCE0D5F47}"/>
              </a:ext>
            </a:extLst>
          </p:cNvPr>
          <p:cNvSpPr txBox="1"/>
          <p:nvPr/>
        </p:nvSpPr>
        <p:spPr>
          <a:xfrm>
            <a:off x="695400" y="6093296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32566403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AEDE83-808F-0D8E-4A18-252EC4CFF5FC}"/>
              </a:ext>
            </a:extLst>
          </p:cNvPr>
          <p:cNvSpPr txBox="1"/>
          <p:nvPr/>
        </p:nvSpPr>
        <p:spPr>
          <a:xfrm>
            <a:off x="516834" y="188640"/>
            <a:ext cx="8303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NIÑODÁGUIA (Xunqueira de </a:t>
            </a:r>
            <a:r>
              <a:rPr lang="es-ES" sz="2800" dirty="0" err="1">
                <a:latin typeface="Arial Black" panose="020B0A04020102020204" pitchFamily="34" charset="0"/>
              </a:rPr>
              <a:t>Espadañedo</a:t>
            </a:r>
            <a:r>
              <a:rPr lang="es-ES" sz="2800" dirty="0">
                <a:latin typeface="Arial Black" panose="020B0A04020102020204" pitchFamily="34" charset="0"/>
              </a:rPr>
              <a:t>)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CA16A8-9C17-4217-790E-52512FD311BD}"/>
              </a:ext>
            </a:extLst>
          </p:cNvPr>
          <p:cNvSpPr txBox="1"/>
          <p:nvPr/>
        </p:nvSpPr>
        <p:spPr>
          <a:xfrm>
            <a:off x="536560" y="731262"/>
            <a:ext cx="8007712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err="1"/>
              <a:t>Traballan</a:t>
            </a:r>
            <a:r>
              <a:rPr lang="es-ES" b="1" dirty="0"/>
              <a:t> con torno alto. </a:t>
            </a:r>
            <a:r>
              <a:rPr lang="es-ES" b="1" dirty="0" err="1"/>
              <a:t>Aos</a:t>
            </a:r>
            <a:r>
              <a:rPr lang="es-ES" b="1" dirty="0"/>
              <a:t> </a:t>
            </a:r>
            <a:r>
              <a:rPr lang="es-ES" b="1" dirty="0" err="1"/>
              <a:t>oleiros</a:t>
            </a:r>
            <a:r>
              <a:rPr lang="es-ES" b="1" dirty="0"/>
              <a:t> </a:t>
            </a:r>
            <a:r>
              <a:rPr lang="es-ES" b="1" dirty="0" err="1"/>
              <a:t>ou</a:t>
            </a:r>
            <a:r>
              <a:rPr lang="es-ES" b="1" dirty="0"/>
              <a:t> </a:t>
            </a:r>
            <a:r>
              <a:rPr lang="es-ES" b="1" dirty="0" err="1"/>
              <a:t>cacharreiros</a:t>
            </a:r>
            <a:r>
              <a:rPr lang="es-ES" b="1" dirty="0"/>
              <a:t> </a:t>
            </a:r>
            <a:r>
              <a:rPr lang="es-ES" b="1" dirty="0" err="1"/>
              <a:t>tamén</a:t>
            </a:r>
            <a:r>
              <a:rPr lang="es-ES" b="1" dirty="0"/>
              <a:t> </a:t>
            </a:r>
            <a:r>
              <a:rPr lang="es-ES" b="1" dirty="0" err="1"/>
              <a:t>lles</a:t>
            </a:r>
            <a:r>
              <a:rPr lang="es-ES" b="1" dirty="0"/>
              <a:t> chaman </a:t>
            </a:r>
            <a:r>
              <a:rPr lang="es-ES" b="1" dirty="0" err="1"/>
              <a:t>xarreiros</a:t>
            </a:r>
            <a:r>
              <a:rPr lang="es-ES" b="1" dirty="0"/>
              <a:t> e </a:t>
            </a:r>
            <a:r>
              <a:rPr lang="es-ES" b="1" dirty="0" err="1"/>
              <a:t>calleiros</a:t>
            </a:r>
            <a:r>
              <a:rPr lang="es-ES" b="1" dirty="0"/>
              <a:t>. </a:t>
            </a:r>
            <a:r>
              <a:rPr lang="es-ES" b="1" dirty="0" err="1"/>
              <a:t>Empregan</a:t>
            </a:r>
            <a:r>
              <a:rPr lang="es-ES" b="1" dirty="0"/>
              <a:t> un </a:t>
            </a:r>
            <a:r>
              <a:rPr lang="es-ES" b="1" dirty="0" err="1"/>
              <a:t>vidrado</a:t>
            </a:r>
            <a:r>
              <a:rPr lang="es-ES" b="1" dirty="0"/>
              <a:t> a base de chumbo e sílice </a:t>
            </a:r>
            <a:r>
              <a:rPr lang="pt-BR" b="1" dirty="0" err="1"/>
              <a:t>sen</a:t>
            </a:r>
            <a:r>
              <a:rPr lang="pt-BR" b="1" dirty="0"/>
              <a:t> colorantes que da ás </a:t>
            </a:r>
            <a:r>
              <a:rPr lang="pt-BR" b="1" dirty="0" err="1"/>
              <a:t>pezas</a:t>
            </a:r>
            <a:r>
              <a:rPr lang="pt-BR" b="1" dirty="0"/>
              <a:t> a </a:t>
            </a:r>
            <a:r>
              <a:rPr lang="pt-BR" b="1" dirty="0" err="1"/>
              <a:t>transparencia</a:t>
            </a:r>
            <a:r>
              <a:rPr lang="pt-BR" b="1" dirty="0"/>
              <a:t> do </a:t>
            </a:r>
            <a:r>
              <a:rPr lang="pt-BR" b="1" dirty="0" err="1"/>
              <a:t>ton</a:t>
            </a:r>
            <a:r>
              <a:rPr lang="pt-BR" b="1" dirty="0"/>
              <a:t> amarelado do barro despois de </a:t>
            </a:r>
            <a:r>
              <a:rPr lang="pt-BR" b="1" dirty="0" err="1"/>
              <a:t>cocer</a:t>
            </a:r>
            <a:r>
              <a:rPr lang="pt-BR" b="1" dirty="0"/>
              <a:t>. </a:t>
            </a:r>
            <a:r>
              <a:rPr lang="pt-BR" b="1" dirty="0" err="1"/>
              <a:t>Tamén</a:t>
            </a:r>
            <a:r>
              <a:rPr lang="pt-BR" b="1" dirty="0"/>
              <a:t> destaca a </a:t>
            </a:r>
            <a:r>
              <a:rPr lang="pt-BR" b="1" dirty="0" err="1"/>
              <a:t>decoración</a:t>
            </a:r>
            <a:r>
              <a:rPr lang="pt-BR" b="1" dirty="0"/>
              <a:t> </a:t>
            </a:r>
            <a:r>
              <a:rPr lang="pt-BR" b="1" dirty="0" err="1"/>
              <a:t>con</a:t>
            </a:r>
            <a:r>
              <a:rPr lang="pt-BR" b="1" dirty="0"/>
              <a:t> ondas </a:t>
            </a:r>
            <a:r>
              <a:rPr lang="pt-BR" b="1" dirty="0" err="1"/>
              <a:t>en</a:t>
            </a:r>
            <a:r>
              <a:rPr lang="pt-BR" b="1" dirty="0"/>
              <a:t> </a:t>
            </a:r>
            <a:r>
              <a:rPr lang="pt-BR" b="1" dirty="0" err="1"/>
              <a:t>orella</a:t>
            </a:r>
            <a:r>
              <a:rPr lang="pt-BR" b="1" dirty="0"/>
              <a:t> de boi feitas coa </a:t>
            </a:r>
            <a:r>
              <a:rPr lang="pt-BR" b="1" dirty="0" err="1"/>
              <a:t>man</a:t>
            </a:r>
            <a:r>
              <a:rPr lang="pt-BR" b="1" dirty="0"/>
              <a:t> e </a:t>
            </a:r>
            <a:r>
              <a:rPr lang="pt-BR" b="1" dirty="0" err="1"/>
              <a:t>mergullando</a:t>
            </a:r>
            <a:r>
              <a:rPr lang="pt-BR" b="1" dirty="0"/>
              <a:t> a </a:t>
            </a:r>
            <a:r>
              <a:rPr lang="pt-BR" b="1" dirty="0" err="1"/>
              <a:t>vasilla</a:t>
            </a:r>
            <a:r>
              <a:rPr lang="pt-BR" b="1" dirty="0"/>
              <a:t> no </a:t>
            </a:r>
            <a:r>
              <a:rPr lang="pt-BR" b="1" dirty="0" err="1"/>
              <a:t>baño</a:t>
            </a:r>
            <a:r>
              <a:rPr lang="pt-BR" b="1" dirty="0"/>
              <a:t> de vidrado. </a:t>
            </a:r>
            <a:endParaRPr lang="es-ES" b="1" dirty="0"/>
          </a:p>
          <a:p>
            <a:r>
              <a:rPr lang="es-ES" b="1" dirty="0"/>
              <a:t>A </a:t>
            </a:r>
            <a:r>
              <a:rPr lang="es-ES" b="1" dirty="0" err="1"/>
              <a:t>comezos</a:t>
            </a:r>
            <a:r>
              <a:rPr lang="es-ES" b="1" dirty="0"/>
              <a:t> do </a:t>
            </a:r>
            <a:r>
              <a:rPr lang="es-ES" b="1" dirty="0" err="1"/>
              <a:t>século</a:t>
            </a:r>
            <a:r>
              <a:rPr lang="es-ES" b="1" dirty="0"/>
              <a:t> XX </a:t>
            </a:r>
            <a:r>
              <a:rPr lang="es-ES" b="1" dirty="0" err="1"/>
              <a:t>traballaban</a:t>
            </a:r>
            <a:r>
              <a:rPr lang="es-ES" b="1" dirty="0"/>
              <a:t> case un </a:t>
            </a:r>
            <a:r>
              <a:rPr lang="es-ES" b="1" dirty="0" err="1"/>
              <a:t>cento</a:t>
            </a:r>
            <a:r>
              <a:rPr lang="es-ES" b="1" dirty="0"/>
              <a:t> de Oleiros. En 1993 seis e </a:t>
            </a:r>
            <a:r>
              <a:rPr lang="es-ES" b="1" dirty="0" err="1"/>
              <a:t>na</a:t>
            </a:r>
            <a:r>
              <a:rPr lang="es-ES" b="1" dirty="0"/>
              <a:t> </a:t>
            </a:r>
            <a:r>
              <a:rPr lang="es-ES" b="1" dirty="0" err="1"/>
              <a:t>actualidade</a:t>
            </a:r>
            <a:r>
              <a:rPr lang="es-ES" b="1" dirty="0"/>
              <a:t> so queda </a:t>
            </a:r>
            <a:r>
              <a:rPr lang="pt-BR" b="1" dirty="0" err="1"/>
              <a:t>un</a:t>
            </a:r>
            <a:r>
              <a:rPr lang="pt-BR" b="1" dirty="0"/>
              <a:t> </a:t>
            </a:r>
            <a:r>
              <a:rPr lang="pt-BR" b="1" dirty="0" err="1"/>
              <a:t>obradoiro</a:t>
            </a:r>
            <a:r>
              <a:rPr lang="pt-BR" b="1" dirty="0"/>
              <a:t> </a:t>
            </a:r>
            <a:r>
              <a:rPr lang="pt-BR" b="1" dirty="0" err="1"/>
              <a:t>activo</a:t>
            </a:r>
            <a:r>
              <a:rPr lang="pt-BR" b="1" dirty="0"/>
              <a:t>: Agustín </a:t>
            </a:r>
            <a:r>
              <a:rPr lang="pt-BR" b="1" dirty="0" err="1"/>
              <a:t>Vázquez</a:t>
            </a:r>
            <a:r>
              <a:rPr lang="pt-BR" b="1" dirty="0"/>
              <a:t> Ferreiro (</a:t>
            </a:r>
            <a:r>
              <a:rPr lang="pt-BR" b="1" dirty="0" err="1"/>
              <a:t>xubilado</a:t>
            </a:r>
            <a:r>
              <a:rPr lang="pt-BR" b="1" dirty="0"/>
              <a:t>) e o seu </a:t>
            </a:r>
            <a:r>
              <a:rPr lang="pt-BR" b="1" dirty="0" err="1"/>
              <a:t>fillo</a:t>
            </a:r>
            <a:r>
              <a:rPr lang="pt-BR" b="1" dirty="0"/>
              <a:t> José.</a:t>
            </a:r>
            <a:r>
              <a:rPr lang="es-ES" b="1" dirty="0"/>
              <a:t>                             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882BAEC-0D3E-C6C3-F440-926AC9FAAA73}"/>
              </a:ext>
            </a:extLst>
          </p:cNvPr>
          <p:cNvSpPr txBox="1"/>
          <p:nvPr/>
        </p:nvSpPr>
        <p:spPr>
          <a:xfrm>
            <a:off x="8918122" y="1196752"/>
            <a:ext cx="2769881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i="1" dirty="0" err="1"/>
              <a:t>Ao</a:t>
            </a:r>
            <a:r>
              <a:rPr lang="es-ES" sz="1600" b="1" i="1" dirty="0"/>
              <a:t> pasar por </a:t>
            </a:r>
            <a:r>
              <a:rPr lang="es-ES" sz="1600" b="1" i="1" dirty="0" err="1"/>
              <a:t>Niñodáguia</a:t>
            </a:r>
            <a:endParaRPr lang="es-ES" sz="1600" b="1" i="1" dirty="0"/>
          </a:p>
          <a:p>
            <a:r>
              <a:rPr lang="es-ES" sz="1600" b="1" i="1" dirty="0"/>
              <a:t>o </a:t>
            </a:r>
            <a:r>
              <a:rPr lang="es-ES" sz="1600" b="1" i="1" dirty="0" err="1"/>
              <a:t>primeiro</a:t>
            </a:r>
            <a:r>
              <a:rPr lang="es-ES" sz="1600" b="1" i="1" dirty="0"/>
              <a:t> que se ve</a:t>
            </a:r>
          </a:p>
          <a:p>
            <a:r>
              <a:rPr lang="es-ES" sz="1600" b="1" i="1" dirty="0"/>
              <a:t>son as cuncas a secar</a:t>
            </a:r>
          </a:p>
          <a:p>
            <a:r>
              <a:rPr lang="es-ES" sz="1600" b="1" i="1" dirty="0"/>
              <a:t>e os fornos a cocer.</a:t>
            </a:r>
            <a:endParaRPr lang="gl-ES" sz="1600" b="1" i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015C115-F04F-4FD9-EBD6-F8C97DBA4F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352" y="3058988"/>
            <a:ext cx="1160811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879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21083EA-C8B6-34A1-3862-31D9BCD7F4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836712"/>
            <a:ext cx="4464496" cy="50627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0E245C-33A7-AD2D-8BD7-D4A01BA79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281" y="404663"/>
            <a:ext cx="7326383" cy="54947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9E0774A-C65C-C36D-A7C0-B7C1E010BC67}"/>
              </a:ext>
            </a:extLst>
          </p:cNvPr>
          <p:cNvSpPr txBox="1"/>
          <p:nvPr/>
        </p:nvSpPr>
        <p:spPr>
          <a:xfrm>
            <a:off x="146937" y="6021288"/>
            <a:ext cx="1290161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Obradoiro   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ED4DC97-8785-8614-8F19-C63C89C016E5}"/>
              </a:ext>
            </a:extLst>
          </p:cNvPr>
          <p:cNvSpPr txBox="1"/>
          <p:nvPr/>
        </p:nvSpPr>
        <p:spPr>
          <a:xfrm>
            <a:off x="4746281" y="5980638"/>
            <a:ext cx="1689052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Tenda de </a:t>
            </a:r>
            <a:r>
              <a:rPr lang="gl-ES" sz="1600" b="1" dirty="0" err="1"/>
              <a:t>Agustín</a:t>
            </a:r>
            <a:r>
              <a:rPr lang="gl-ES" sz="1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94780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1" name="Picture 7">
            <a:extLst>
              <a:ext uri="{FF2B5EF4-FFF2-40B4-BE49-F238E27FC236}">
                <a16:creationId xmlns:a16="http://schemas.microsoft.com/office/drawing/2014/main" id="{A4E1BCCE-B7A2-2D07-C26F-7B9C493CF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2" y="143455"/>
            <a:ext cx="2649537" cy="280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7" name="Text Box 13">
            <a:extLst>
              <a:ext uri="{FF2B5EF4-FFF2-40B4-BE49-F238E27FC236}">
                <a16:creationId xmlns:a16="http://schemas.microsoft.com/office/drawing/2014/main" id="{D4DDD12D-E967-2697-28F1-37E6D0146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270" y="2854411"/>
            <a:ext cx="96144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ola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7B4D0AD-32E9-ECCF-140C-6EA0600F11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9590" y="3429000"/>
            <a:ext cx="1153462" cy="30354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54F2623-588D-0155-2256-FA05CE9F707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338" y="3415722"/>
            <a:ext cx="2822946" cy="30354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6FD42AB-602C-37CA-31C8-2C34D1F0B1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199" y="143455"/>
            <a:ext cx="2086855" cy="30354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23B3081-7C2D-141D-54EC-762E0C87E5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606" y="174274"/>
            <a:ext cx="2587701" cy="3035426"/>
          </a:xfrm>
          <a:prstGeom prst="rect">
            <a:avLst/>
          </a:prstGeom>
        </p:spPr>
      </p:pic>
      <p:sp>
        <p:nvSpPr>
          <p:cNvPr id="12" name="Text Box 13">
            <a:extLst>
              <a:ext uri="{FF2B5EF4-FFF2-40B4-BE49-F238E27FC236}">
                <a16:creationId xmlns:a16="http://schemas.microsoft.com/office/drawing/2014/main" id="{0069F36D-7733-7E65-7680-1C1718928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176" y="6009739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xarro</a:t>
            </a:r>
            <a:endParaRPr lang="es-ES_tradnl" altLang="gl-ES" sz="1200" dirty="0"/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7F2ABF5B-0356-8A6E-161A-65C699CE1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291" y="6447939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caneco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AA228D26-CAED-4850-B7C2-7FD6FED83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6480" y="3090788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alcuza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676735-C2FE-A76C-C5E6-5FD91C5CC92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74855" y="3365426"/>
            <a:ext cx="4797809" cy="334911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0AD5975-9363-7783-2BEC-519B86433EA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05" y="3267772"/>
            <a:ext cx="2189034" cy="32370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D10D46E-98D5-98B9-83B3-C8C689EF2AB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6663" y="252607"/>
            <a:ext cx="2822946" cy="2932932"/>
          </a:xfrm>
          <a:prstGeom prst="rect">
            <a:avLst/>
          </a:prstGeom>
        </p:spPr>
      </p:pic>
      <p:sp>
        <p:nvSpPr>
          <p:cNvPr id="11" name="Text Box 13">
            <a:extLst>
              <a:ext uri="{FF2B5EF4-FFF2-40B4-BE49-F238E27FC236}">
                <a16:creationId xmlns:a16="http://schemas.microsoft.com/office/drawing/2014/main" id="{C174CB57-C34A-12A5-447C-37A789A86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834" y="6433247"/>
            <a:ext cx="16144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Xerra</a:t>
            </a:r>
            <a:r>
              <a:rPr lang="es-ES_tradnl" altLang="gl-ES" sz="1200" dirty="0"/>
              <a:t> da </a:t>
            </a:r>
            <a:r>
              <a:rPr lang="es-ES_tradnl" altLang="gl-ES" sz="1200" dirty="0" err="1"/>
              <a:t>auga</a:t>
            </a:r>
            <a:endParaRPr lang="es-ES_tradnl" altLang="gl-ES" sz="1200" dirty="0"/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D509E6D3-B5FB-D085-6491-2D12410A4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1563" y="2966824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meleira</a:t>
            </a:r>
            <a:endParaRPr lang="es-ES_tradnl" altLang="gl-ES" sz="1200" dirty="0"/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C6404D12-1864-AC89-44B0-73FB570F0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6025" y="3002801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pucheiro</a:t>
            </a:r>
            <a:endParaRPr lang="es-ES_tradnl" altLang="gl-ES" sz="1200" dirty="0"/>
          </a:p>
        </p:txBody>
      </p:sp>
      <p:sp>
        <p:nvSpPr>
          <p:cNvPr id="20" name="Text Box 13">
            <a:extLst>
              <a:ext uri="{FF2B5EF4-FFF2-40B4-BE49-F238E27FC236}">
                <a16:creationId xmlns:a16="http://schemas.microsoft.com/office/drawing/2014/main" id="{51E1EC64-1BB4-0D18-D333-9439308D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191" y="6437878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porrón</a:t>
            </a: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750ED1D3-4E9D-B0C7-1ACE-8D664C166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2190" y="6367471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barreñón</a:t>
            </a:r>
            <a:endParaRPr lang="es-ES_tradnl" altLang="gl-ES" sz="12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518F482-0FCD-BFA5-9A5E-5528681A3C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104" y="15008"/>
            <a:ext cx="4664255" cy="678084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71BEFD1-B5B8-F49D-BC10-B36F8642E1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518" y="469672"/>
            <a:ext cx="3280974" cy="20506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3976F60-0AF0-7BE0-6759-0511EBBE488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42" y="276955"/>
            <a:ext cx="2487207" cy="2366382"/>
          </a:xfrm>
          <a:prstGeom prst="rect">
            <a:avLst/>
          </a:prstGeom>
        </p:spPr>
      </p:pic>
      <p:sp>
        <p:nvSpPr>
          <p:cNvPr id="8" name="Text Box 13">
            <a:extLst>
              <a:ext uri="{FF2B5EF4-FFF2-40B4-BE49-F238E27FC236}">
                <a16:creationId xmlns:a16="http://schemas.microsoft.com/office/drawing/2014/main" id="{7896CD73-28C2-9864-8AAD-FBCBD5002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851" y="2520280"/>
            <a:ext cx="13006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ouriñal</a:t>
            </a:r>
            <a:r>
              <a:rPr lang="es-ES_tradnl" altLang="gl-ES" sz="1200" dirty="0"/>
              <a:t>, </a:t>
            </a:r>
            <a:r>
              <a:rPr lang="es-ES_tradnl" altLang="gl-ES" sz="1200" dirty="0" err="1"/>
              <a:t>pinico</a:t>
            </a:r>
            <a:endParaRPr lang="es-ES_tradnl" altLang="gl-ES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638E75-488D-2FDC-2674-BEA0383390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3289940"/>
            <a:ext cx="6860447" cy="3039178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2C4E6640-DBAC-C44F-4561-C97D5CA7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3" y="2520280"/>
            <a:ext cx="13006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prato</a:t>
            </a:r>
            <a:endParaRPr lang="es-ES_tradnl" altLang="gl-ES" sz="1200" dirty="0"/>
          </a:p>
        </p:txBody>
      </p:sp>
    </p:spTree>
    <p:extLst>
      <p:ext uri="{BB962C8B-B14F-4D97-AF65-F5344CB8AC3E}">
        <p14:creationId xmlns:p14="http://schemas.microsoft.com/office/powerpoint/2010/main" val="38637287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2BF837E-4C2A-8B00-B357-16F334D6B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915"/>
            <a:ext cx="12121586" cy="604867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46E6054-E2D9-582B-B628-253165A57351}"/>
              </a:ext>
            </a:extLst>
          </p:cNvPr>
          <p:cNvSpPr txBox="1"/>
          <p:nvPr/>
        </p:nvSpPr>
        <p:spPr>
          <a:xfrm>
            <a:off x="577462" y="6258843"/>
            <a:ext cx="263821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</a:t>
            </a:r>
            <a:r>
              <a:rPr lang="gl-ES" sz="1600" b="1" dirty="0" err="1"/>
              <a:t>Niñodáguia</a:t>
            </a:r>
            <a:endParaRPr lang="gl-ES" sz="16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5F5946-0852-372D-9267-78118890CABC}"/>
              </a:ext>
            </a:extLst>
          </p:cNvPr>
          <p:cNvSpPr txBox="1"/>
          <p:nvPr/>
        </p:nvSpPr>
        <p:spPr>
          <a:xfrm>
            <a:off x="5375920" y="6197410"/>
            <a:ext cx="547260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>
              <a:spcAft>
                <a:spcPts val="750"/>
              </a:spcAft>
              <a:buNone/>
            </a:pPr>
            <a:r>
              <a:rPr lang="pt-BR" sz="1600" b="0" i="0" dirty="0">
                <a:solidFill>
                  <a:srgbClr val="000000"/>
                </a:solidFill>
                <a:effectLst/>
              </a:rPr>
              <a:t>Todos os anos</a:t>
            </a:r>
            <a:r>
              <a:rPr lang="pt-BR" sz="1600" dirty="0">
                <a:solidFill>
                  <a:srgbClr val="000000"/>
                </a:solidFill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celébrase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na primavera “A Fornada Tradicional” e no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verán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“O Encontro Internacional de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Cacharreiros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259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8CA94-EFE3-A123-D31B-1C20FCFE6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01CF70B-ED47-9555-97A8-4472B1222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7568" y="38316"/>
            <a:ext cx="9865096" cy="680691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57363D8-0686-FF00-F576-1AF4E8298BE6}"/>
              </a:ext>
            </a:extLst>
          </p:cNvPr>
          <p:cNvSpPr txBox="1"/>
          <p:nvPr/>
        </p:nvSpPr>
        <p:spPr>
          <a:xfrm>
            <a:off x="263352" y="5589240"/>
            <a:ext cx="1728192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</a:t>
            </a:r>
          </a:p>
          <a:p>
            <a:pPr algn="ctr"/>
            <a:r>
              <a:rPr lang="gl-ES" sz="1600" b="1" dirty="0" err="1"/>
              <a:t>Niñodáguia</a:t>
            </a:r>
            <a:endParaRPr lang="gl-ES" sz="1600" b="1" dirty="0"/>
          </a:p>
          <a:p>
            <a:pPr algn="ctr"/>
            <a:r>
              <a:rPr lang="gl-ES" sz="1600" b="1" dirty="0"/>
              <a:t>Pezas actuais</a:t>
            </a:r>
          </a:p>
        </p:txBody>
      </p:sp>
    </p:spTree>
    <p:extLst>
      <p:ext uri="{BB962C8B-B14F-4D97-AF65-F5344CB8AC3E}">
        <p14:creationId xmlns:p14="http://schemas.microsoft.com/office/powerpoint/2010/main" val="30406827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2DE3-1931-C578-4DA3-84F3D45EE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108588E-8078-307A-FE6C-15153002B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584" y="44624"/>
            <a:ext cx="9700142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B9FE3C2-010C-32DF-BDE9-4EEB91058A41}"/>
              </a:ext>
            </a:extLst>
          </p:cNvPr>
          <p:cNvSpPr txBox="1"/>
          <p:nvPr/>
        </p:nvSpPr>
        <p:spPr>
          <a:xfrm>
            <a:off x="263352" y="5589240"/>
            <a:ext cx="1728192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</a:t>
            </a:r>
          </a:p>
          <a:p>
            <a:pPr algn="ctr"/>
            <a:r>
              <a:rPr lang="gl-ES" sz="1600" b="1" dirty="0" err="1"/>
              <a:t>Niñodáguia</a:t>
            </a:r>
            <a:endParaRPr lang="gl-ES" sz="1600" b="1" dirty="0"/>
          </a:p>
          <a:p>
            <a:pPr algn="ctr"/>
            <a:r>
              <a:rPr lang="gl-ES" sz="1600" b="1" dirty="0"/>
              <a:t>Pezas antigas</a:t>
            </a:r>
          </a:p>
        </p:txBody>
      </p:sp>
    </p:spTree>
    <p:extLst>
      <p:ext uri="{BB962C8B-B14F-4D97-AF65-F5344CB8AC3E}">
        <p14:creationId xmlns:p14="http://schemas.microsoft.com/office/powerpoint/2010/main" val="9848385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83285-250F-EADD-34C1-44702C38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D92BA25-5C2D-B283-4696-6D8932FDBE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62317BF-B41F-BFD1-4AE5-C6E1695E1097}"/>
              </a:ext>
            </a:extLst>
          </p:cNvPr>
          <p:cNvSpPr txBox="1"/>
          <p:nvPr/>
        </p:nvSpPr>
        <p:spPr>
          <a:xfrm>
            <a:off x="5735960" y="6165304"/>
            <a:ext cx="496855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</a:t>
            </a:r>
            <a:r>
              <a:rPr lang="gl-ES" sz="1600" b="1" dirty="0" err="1"/>
              <a:t>Niñodáguia</a:t>
            </a:r>
            <a:endParaRPr lang="gl-ES" sz="1600" b="1" dirty="0"/>
          </a:p>
          <a:p>
            <a:pPr algn="ctr"/>
            <a:r>
              <a:rPr lang="gl-ES" sz="1600" b="1" dirty="0"/>
              <a:t>Colección cedida pola familia de García Alén</a:t>
            </a:r>
          </a:p>
        </p:txBody>
      </p:sp>
    </p:spTree>
    <p:extLst>
      <p:ext uri="{BB962C8B-B14F-4D97-AF65-F5344CB8AC3E}">
        <p14:creationId xmlns:p14="http://schemas.microsoft.com/office/powerpoint/2010/main" val="38042451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BD057E-E0D4-30CD-46A8-1550EEC7F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6408"/>
            <a:ext cx="12192000" cy="642518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F2557CD-3001-EDAB-AB49-E93B0076BDEA}"/>
              </a:ext>
            </a:extLst>
          </p:cNvPr>
          <p:cNvSpPr txBox="1"/>
          <p:nvPr/>
        </p:nvSpPr>
        <p:spPr>
          <a:xfrm>
            <a:off x="695400" y="6093296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40859852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35183-3CBC-E826-FEAF-CDFE9DCF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CF5526B-9825-ED23-481D-F325C72A6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576" y="0"/>
            <a:ext cx="7511501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6100333-06BF-AFE8-DDED-4838EC0FFF5F}"/>
              </a:ext>
            </a:extLst>
          </p:cNvPr>
          <p:cNvSpPr txBox="1"/>
          <p:nvPr/>
        </p:nvSpPr>
        <p:spPr>
          <a:xfrm>
            <a:off x="4583832" y="3410871"/>
            <a:ext cx="256285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6446751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54018-23F4-70C7-2A23-9EDE7B4C9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EAE62C-3BDA-03D2-AC36-DAAD3A69CBE4}"/>
              </a:ext>
            </a:extLst>
          </p:cNvPr>
          <p:cNvSpPr txBox="1"/>
          <p:nvPr/>
        </p:nvSpPr>
        <p:spPr>
          <a:xfrm>
            <a:off x="516834" y="188640"/>
            <a:ext cx="5507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BONXE (Outeiro de Rei)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7C96A1-794A-A11E-E13E-E5D37B039693}"/>
              </a:ext>
            </a:extLst>
          </p:cNvPr>
          <p:cNvSpPr txBox="1"/>
          <p:nvPr/>
        </p:nvSpPr>
        <p:spPr>
          <a:xfrm>
            <a:off x="516834" y="743519"/>
            <a:ext cx="8531494" cy="14773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Na Terra </a:t>
            </a:r>
            <a:r>
              <a:rPr lang="pt-BR" b="1" dirty="0" err="1"/>
              <a:t>Cha</a:t>
            </a:r>
            <a:r>
              <a:rPr lang="pt-BR" b="1" dirty="0"/>
              <a:t> de Lugo </a:t>
            </a:r>
            <a:r>
              <a:rPr lang="pt-BR" b="1" dirty="0" err="1"/>
              <a:t>houbo</a:t>
            </a:r>
            <a:r>
              <a:rPr lang="pt-BR" b="1" dirty="0"/>
              <a:t> </a:t>
            </a:r>
            <a:r>
              <a:rPr lang="pt-BR" b="1" dirty="0" err="1"/>
              <a:t>aldeas</a:t>
            </a:r>
            <a:r>
              <a:rPr lang="pt-BR" b="1" dirty="0"/>
              <a:t> de oleiros </a:t>
            </a:r>
            <a:r>
              <a:rPr lang="pt-BR" b="1" dirty="0" err="1"/>
              <a:t>en</a:t>
            </a:r>
            <a:r>
              <a:rPr lang="pt-BR" b="1" dirty="0"/>
              <a:t> Gaioso, Pape, </a:t>
            </a:r>
            <a:r>
              <a:rPr lang="pt-BR" b="1" dirty="0" err="1"/>
              <a:t>Silvarrei</a:t>
            </a:r>
            <a:r>
              <a:rPr lang="pt-BR" b="1" dirty="0"/>
              <a:t>, Constante, Ramil, </a:t>
            </a:r>
            <a:r>
              <a:rPr lang="pt-BR" b="1" dirty="0" err="1"/>
              <a:t>Tirimol</a:t>
            </a:r>
            <a:r>
              <a:rPr lang="pt-BR" b="1" dirty="0"/>
              <a:t> e </a:t>
            </a:r>
            <a:r>
              <a:rPr lang="pt-BR" b="1" dirty="0" err="1"/>
              <a:t>Bonxe</a:t>
            </a:r>
            <a:r>
              <a:rPr lang="pt-BR" b="1" dirty="0"/>
              <a:t>). As últimas </a:t>
            </a:r>
            <a:r>
              <a:rPr lang="pt-BR" b="1" dirty="0" err="1"/>
              <a:t>en</a:t>
            </a:r>
            <a:r>
              <a:rPr lang="pt-BR" b="1" dirty="0"/>
              <a:t> desaparecer </a:t>
            </a:r>
            <a:r>
              <a:rPr lang="pt-BR" b="1" dirty="0" err="1"/>
              <a:t>foron</a:t>
            </a:r>
            <a:r>
              <a:rPr lang="pt-BR" b="1" dirty="0"/>
              <a:t> Pape e </a:t>
            </a:r>
            <a:r>
              <a:rPr lang="pt-BR" b="1" dirty="0" err="1"/>
              <a:t>Silvarrei</a:t>
            </a:r>
            <a:r>
              <a:rPr lang="pt-BR" b="1" dirty="0"/>
              <a:t>.</a:t>
            </a:r>
          </a:p>
          <a:p>
            <a:r>
              <a:rPr lang="pt-BR" b="1" dirty="0"/>
              <a:t>Hai documentos antigos (Arquivo </a:t>
            </a:r>
            <a:r>
              <a:rPr lang="pt-BR" b="1" dirty="0" err="1"/>
              <a:t>Xeral</a:t>
            </a:r>
            <a:r>
              <a:rPr lang="pt-BR" b="1" dirty="0"/>
              <a:t> de </a:t>
            </a:r>
            <a:r>
              <a:rPr lang="pt-BR" b="1" dirty="0" err="1"/>
              <a:t>Simancas</a:t>
            </a:r>
            <a:r>
              <a:rPr lang="pt-BR" b="1" dirty="0"/>
              <a:t>) sobre a </a:t>
            </a:r>
            <a:r>
              <a:rPr lang="pt-BR" b="1" dirty="0" err="1"/>
              <a:t>existencia</a:t>
            </a:r>
            <a:r>
              <a:rPr lang="pt-BR" b="1" dirty="0"/>
              <a:t> de oleiros </a:t>
            </a:r>
            <a:r>
              <a:rPr lang="pt-BR" b="1" dirty="0" err="1"/>
              <a:t>en</a:t>
            </a:r>
            <a:r>
              <a:rPr lang="pt-BR" b="1" dirty="0"/>
              <a:t> </a:t>
            </a:r>
            <a:r>
              <a:rPr lang="pt-BR" b="1" dirty="0" err="1"/>
              <a:t>Silvarrei</a:t>
            </a:r>
            <a:r>
              <a:rPr lang="pt-BR" b="1" dirty="0"/>
              <a:t> (1571). </a:t>
            </a:r>
            <a:r>
              <a:rPr lang="pt-BR" b="1" dirty="0" err="1"/>
              <a:t>Tamén</a:t>
            </a:r>
            <a:r>
              <a:rPr lang="pt-BR" b="1" dirty="0"/>
              <a:t> </a:t>
            </a:r>
            <a:r>
              <a:rPr lang="pt-BR" b="1" dirty="0" err="1"/>
              <a:t>hai</a:t>
            </a:r>
            <a:r>
              <a:rPr lang="pt-BR" b="1" dirty="0"/>
              <a:t> referencias aos oleiros da Terra do Gaioso nos escritos de Lucas </a:t>
            </a:r>
            <a:r>
              <a:rPr lang="pt-BR" b="1" dirty="0" err="1"/>
              <a:t>Labrada</a:t>
            </a:r>
            <a:r>
              <a:rPr lang="pt-BR" b="1" dirty="0"/>
              <a:t> </a:t>
            </a:r>
            <a:r>
              <a:rPr lang="pt-BR" b="1" dirty="0" err="1"/>
              <a:t>en</a:t>
            </a:r>
            <a:r>
              <a:rPr lang="pt-BR" b="1" dirty="0"/>
              <a:t> 1804, sobre a </a:t>
            </a:r>
            <a:r>
              <a:rPr lang="pt-BR" b="1" i="1" dirty="0" err="1"/>
              <a:t>Descrición</a:t>
            </a:r>
            <a:r>
              <a:rPr lang="pt-BR" b="1" i="1" dirty="0"/>
              <a:t> económica do Reino de Galiza.</a:t>
            </a:r>
            <a:endParaRPr lang="pt-BR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8FF1C70-E966-6A55-1EA3-5BB91CED1A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65738"/>
            <a:ext cx="1814291" cy="26561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1D56C14-043D-0947-6340-4409A5C670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352" y="2721861"/>
            <a:ext cx="11521280" cy="401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2885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23037-33B8-2C76-AAF1-EAA89B4F8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8C889EC-3106-B763-0B17-E044F0AF6B91}"/>
              </a:ext>
            </a:extLst>
          </p:cNvPr>
          <p:cNvSpPr txBox="1"/>
          <p:nvPr/>
        </p:nvSpPr>
        <p:spPr>
          <a:xfrm>
            <a:off x="335360" y="260648"/>
            <a:ext cx="6011214" cy="3416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Na década entre 1940/50 </a:t>
            </a:r>
            <a:r>
              <a:rPr lang="pt-BR" b="1" dirty="0" err="1"/>
              <a:t>reduciuse</a:t>
            </a:r>
            <a:r>
              <a:rPr lang="pt-BR" b="1" dirty="0"/>
              <a:t> </a:t>
            </a:r>
            <a:r>
              <a:rPr lang="pt-BR" b="1" dirty="0" err="1"/>
              <a:t>moito</a:t>
            </a:r>
            <a:r>
              <a:rPr lang="pt-BR" b="1" dirty="0"/>
              <a:t> o número de oleiros. A última </a:t>
            </a:r>
            <a:r>
              <a:rPr lang="pt-BR" b="1" dirty="0" err="1"/>
              <a:t>familia</a:t>
            </a:r>
            <a:r>
              <a:rPr lang="pt-BR" b="1" dirty="0"/>
              <a:t> </a:t>
            </a:r>
            <a:r>
              <a:rPr lang="pt-BR" b="1" dirty="0" err="1"/>
              <a:t>en</a:t>
            </a:r>
            <a:r>
              <a:rPr lang="pt-BR" b="1" dirty="0"/>
              <a:t> </a:t>
            </a:r>
            <a:r>
              <a:rPr lang="pt-BR" b="1" dirty="0" err="1"/>
              <a:t>activo</a:t>
            </a:r>
            <a:r>
              <a:rPr lang="pt-BR" b="1" dirty="0"/>
              <a:t> foi a de </a:t>
            </a:r>
            <a:r>
              <a:rPr lang="pt-BR" b="1" dirty="0" err="1"/>
              <a:t>Indalecio</a:t>
            </a:r>
            <a:r>
              <a:rPr lang="pt-BR" b="1" dirty="0"/>
              <a:t> </a:t>
            </a:r>
            <a:r>
              <a:rPr lang="pt-BR" b="1" dirty="0" err="1"/>
              <a:t>Lombao</a:t>
            </a:r>
            <a:r>
              <a:rPr lang="pt-BR" b="1" dirty="0"/>
              <a:t> e </a:t>
            </a:r>
            <a:r>
              <a:rPr lang="pt-BR" b="1" dirty="0" err="1"/>
              <a:t>Xosefa</a:t>
            </a:r>
            <a:r>
              <a:rPr lang="pt-BR" b="1" dirty="0"/>
              <a:t> Ferro </a:t>
            </a:r>
            <a:r>
              <a:rPr lang="pt-BR" b="1" dirty="0" err="1"/>
              <a:t>en</a:t>
            </a:r>
            <a:r>
              <a:rPr lang="pt-BR" b="1" dirty="0"/>
              <a:t> </a:t>
            </a:r>
            <a:r>
              <a:rPr lang="pt-BR" b="1" dirty="0" err="1"/>
              <a:t>Bonxe</a:t>
            </a:r>
            <a:r>
              <a:rPr lang="pt-BR" b="1" dirty="0"/>
              <a:t>, que </a:t>
            </a:r>
            <a:r>
              <a:rPr lang="pt-BR" b="1" dirty="0" err="1"/>
              <a:t>tamén</a:t>
            </a:r>
            <a:r>
              <a:rPr lang="pt-BR" b="1" dirty="0"/>
              <a:t> </a:t>
            </a:r>
            <a:r>
              <a:rPr lang="pt-BR" b="1" dirty="0" err="1"/>
              <a:t>pecharon</a:t>
            </a:r>
            <a:r>
              <a:rPr lang="pt-BR" b="1" dirty="0"/>
              <a:t> e </a:t>
            </a:r>
            <a:r>
              <a:rPr lang="pt-BR" b="1" dirty="0" err="1"/>
              <a:t>volveron</a:t>
            </a:r>
            <a:r>
              <a:rPr lang="pt-BR" b="1" dirty="0"/>
              <a:t> retomar o oficio, </a:t>
            </a:r>
            <a:r>
              <a:rPr lang="pt-BR" b="1" dirty="0" err="1"/>
              <a:t>cun</a:t>
            </a:r>
            <a:r>
              <a:rPr lang="pt-BR" b="1" dirty="0"/>
              <a:t> </a:t>
            </a:r>
            <a:r>
              <a:rPr lang="pt-BR" b="1" dirty="0" err="1"/>
              <a:t>obradoiro</a:t>
            </a:r>
            <a:r>
              <a:rPr lang="pt-BR" b="1" dirty="0"/>
              <a:t> </a:t>
            </a:r>
            <a:r>
              <a:rPr lang="pt-BR" b="1" dirty="0" err="1"/>
              <a:t>co</a:t>
            </a:r>
            <a:r>
              <a:rPr lang="pt-BR" b="1" dirty="0"/>
              <a:t> torno e forno renovados, ao que se incorporou a </a:t>
            </a:r>
            <a:r>
              <a:rPr lang="pt-BR" b="1" dirty="0" err="1"/>
              <a:t>súa</a:t>
            </a:r>
            <a:r>
              <a:rPr lang="pt-BR" b="1" dirty="0"/>
              <a:t> </a:t>
            </a:r>
            <a:r>
              <a:rPr lang="pt-BR" b="1" dirty="0" err="1"/>
              <a:t>filla</a:t>
            </a:r>
            <a:r>
              <a:rPr lang="pt-BR" b="1" dirty="0"/>
              <a:t> </a:t>
            </a:r>
            <a:r>
              <a:rPr lang="pt-BR" b="1" dirty="0" err="1"/>
              <a:t>Pepa</a:t>
            </a:r>
            <a:r>
              <a:rPr lang="pt-BR" b="1" dirty="0"/>
              <a:t> </a:t>
            </a:r>
            <a:r>
              <a:rPr lang="pt-BR" b="1" dirty="0" err="1"/>
              <a:t>Lombao</a:t>
            </a:r>
            <a:r>
              <a:rPr lang="pt-BR" b="1" dirty="0"/>
              <a:t>, logo da </a:t>
            </a:r>
            <a:r>
              <a:rPr lang="pt-BR" b="1" dirty="0" err="1"/>
              <a:t>súa</a:t>
            </a:r>
            <a:r>
              <a:rPr lang="pt-BR" b="1" dirty="0"/>
              <a:t> </a:t>
            </a:r>
            <a:r>
              <a:rPr lang="pt-BR" b="1" dirty="0" err="1"/>
              <a:t>formación</a:t>
            </a:r>
            <a:r>
              <a:rPr lang="pt-BR" b="1" dirty="0"/>
              <a:t> na especialidade de </a:t>
            </a:r>
            <a:r>
              <a:rPr lang="pt-BR" b="1" dirty="0" err="1"/>
              <a:t>Cerámica</a:t>
            </a:r>
            <a:r>
              <a:rPr lang="pt-BR" b="1" dirty="0"/>
              <a:t> na Escola de Artes Aplicadas de Lugo, e de </a:t>
            </a:r>
            <a:r>
              <a:rPr lang="pt-BR" b="1" dirty="0" err="1"/>
              <a:t>impartir</a:t>
            </a:r>
            <a:r>
              <a:rPr lang="pt-BR" b="1" dirty="0"/>
              <a:t> </a:t>
            </a:r>
            <a:r>
              <a:rPr lang="pt-BR" b="1" dirty="0" err="1"/>
              <a:t>docencia</a:t>
            </a:r>
            <a:r>
              <a:rPr lang="pt-BR" b="1" dirty="0"/>
              <a:t> </a:t>
            </a:r>
            <a:r>
              <a:rPr lang="pt-BR" b="1" dirty="0" err="1"/>
              <a:t>en</a:t>
            </a:r>
            <a:r>
              <a:rPr lang="pt-BR" b="1" dirty="0"/>
              <a:t> escolas e </a:t>
            </a:r>
            <a:r>
              <a:rPr lang="pt-BR" b="1" dirty="0" err="1"/>
              <a:t>talleres</a:t>
            </a:r>
            <a:r>
              <a:rPr lang="pt-BR" b="1" dirty="0"/>
              <a:t>. </a:t>
            </a:r>
            <a:r>
              <a:rPr lang="pt-BR" b="1" dirty="0" err="1"/>
              <a:t>Pepa</a:t>
            </a:r>
            <a:r>
              <a:rPr lang="pt-BR" b="1" dirty="0"/>
              <a:t> </a:t>
            </a:r>
            <a:r>
              <a:rPr lang="pt-BR" b="1" dirty="0" err="1"/>
              <a:t>xubilouse</a:t>
            </a:r>
            <a:r>
              <a:rPr lang="pt-BR" b="1" dirty="0"/>
              <a:t> </a:t>
            </a:r>
            <a:r>
              <a:rPr lang="pt-BR" b="1" dirty="0" err="1"/>
              <a:t>en</a:t>
            </a:r>
            <a:r>
              <a:rPr lang="pt-BR" b="1" dirty="0"/>
              <a:t> 2024, e segue a ensinar os valores da </a:t>
            </a:r>
            <a:r>
              <a:rPr lang="pt-BR" b="1" dirty="0" err="1"/>
              <a:t>olaría</a:t>
            </a:r>
            <a:r>
              <a:rPr lang="pt-BR" b="1" dirty="0"/>
              <a:t> tradicional no Museo de </a:t>
            </a:r>
            <a:r>
              <a:rPr lang="pt-BR" b="1" dirty="0" err="1"/>
              <a:t>Bonxe</a:t>
            </a:r>
            <a:r>
              <a:rPr lang="pt-BR" b="1" dirty="0"/>
              <a:t>, </a:t>
            </a:r>
            <a:r>
              <a:rPr lang="pt-BR" b="1" dirty="0" err="1"/>
              <a:t>en</a:t>
            </a:r>
            <a:r>
              <a:rPr lang="pt-BR" b="1" dirty="0"/>
              <a:t> Outeiro de Rei.</a:t>
            </a:r>
            <a:endParaRPr lang="pt-BR" b="1" baseline="30000" dirty="0"/>
          </a:p>
          <a:p>
            <a:r>
              <a:rPr lang="es-ES" b="1" dirty="0" err="1"/>
              <a:t>Traballan</a:t>
            </a:r>
            <a:r>
              <a:rPr lang="es-ES" b="1" dirty="0"/>
              <a:t> con tono alto e as </a:t>
            </a:r>
            <a:r>
              <a:rPr lang="es-ES" b="1" dirty="0" err="1"/>
              <a:t>pezas</a:t>
            </a:r>
            <a:r>
              <a:rPr lang="es-ES" b="1" dirty="0"/>
              <a:t> </a:t>
            </a:r>
            <a:r>
              <a:rPr lang="es-ES" b="1" dirty="0" err="1"/>
              <a:t>adoitan</a:t>
            </a:r>
            <a:r>
              <a:rPr lang="es-ES" b="1" dirty="0"/>
              <a:t> levar </a:t>
            </a:r>
            <a:r>
              <a:rPr lang="es-ES" b="1" dirty="0" err="1"/>
              <a:t>unha</a:t>
            </a:r>
            <a:r>
              <a:rPr lang="es-ES" b="1" dirty="0"/>
              <a:t> decoración pintada con barro </a:t>
            </a:r>
            <a:r>
              <a:rPr lang="es-ES" b="1" dirty="0" err="1"/>
              <a:t>branco</a:t>
            </a:r>
            <a:r>
              <a:rPr lang="es-ES" b="1" dirty="0"/>
              <a:t> en forma de </a:t>
            </a:r>
            <a:r>
              <a:rPr lang="es-ES" b="1" dirty="0" err="1"/>
              <a:t>fita</a:t>
            </a:r>
            <a:r>
              <a:rPr lang="es-ES" b="1" dirty="0"/>
              <a:t> con medias lúas.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E74E11-00D2-45AC-B228-363237B45EAD}"/>
              </a:ext>
            </a:extLst>
          </p:cNvPr>
          <p:cNvSpPr txBox="1"/>
          <p:nvPr/>
        </p:nvSpPr>
        <p:spPr>
          <a:xfrm>
            <a:off x="1775520" y="4887583"/>
            <a:ext cx="2631974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i="1" dirty="0"/>
              <a:t>O Monte de San Lourenzo</a:t>
            </a:r>
            <a:br>
              <a:rPr lang="pt-BR" sz="1600" b="1" dirty="0"/>
            </a:br>
            <a:r>
              <a:rPr lang="pt-BR" sz="1600" b="1" i="1" dirty="0"/>
              <a:t>e o curro do </a:t>
            </a:r>
            <a:r>
              <a:rPr lang="pt-BR" sz="1600" b="1" i="1" dirty="0" err="1"/>
              <a:t>Picato</a:t>
            </a:r>
            <a:br>
              <a:rPr lang="pt-BR" sz="1600" b="1" dirty="0"/>
            </a:br>
            <a:r>
              <a:rPr lang="pt-BR" sz="1600" b="1" i="1" dirty="0"/>
              <a:t>polos oleiros de </a:t>
            </a:r>
            <a:r>
              <a:rPr lang="pt-BR" sz="1600" b="1" i="1" dirty="0" err="1"/>
              <a:t>Bonxe</a:t>
            </a:r>
            <a:br>
              <a:rPr lang="pt-BR" sz="1600" b="1" dirty="0"/>
            </a:br>
            <a:r>
              <a:rPr lang="pt-BR" sz="1600" b="1" i="1" dirty="0"/>
              <a:t>nunca </a:t>
            </a:r>
            <a:r>
              <a:rPr lang="pt-BR" sz="1600" b="1" i="1" dirty="0" err="1"/>
              <a:t>serán</a:t>
            </a:r>
            <a:r>
              <a:rPr lang="pt-BR" sz="1600" b="1" i="1" dirty="0"/>
              <a:t> olvidados.</a:t>
            </a:r>
            <a:endParaRPr lang="gl-ES" sz="16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27390C1-B49E-CF49-91CB-83D3A29436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77453" y="246100"/>
            <a:ext cx="5596183" cy="5415147"/>
          </a:xfrm>
          <a:prstGeom prst="rect">
            <a:avLst/>
          </a:prstGeom>
        </p:spPr>
      </p:pic>
      <p:sp>
        <p:nvSpPr>
          <p:cNvPr id="62474" name="Text Box 10">
            <a:extLst>
              <a:ext uri="{FF2B5EF4-FFF2-40B4-BE49-F238E27FC236}">
                <a16:creationId xmlns:a16="http://schemas.microsoft.com/office/drawing/2014/main" id="{DA47A4E8-B03B-22B2-4D12-0480B51BF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274" y="5805264"/>
            <a:ext cx="206946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600" b="1" dirty="0"/>
              <a:t>Indalecio </a:t>
            </a:r>
            <a:r>
              <a:rPr lang="es-ES_tradnl" altLang="gl-ES" sz="1600" b="1" dirty="0" err="1"/>
              <a:t>Lombao</a:t>
            </a:r>
            <a:endParaRPr lang="es-ES_tradnl" alt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32362727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3A1CB2-45E7-81A9-ADDE-E8CFE77C38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54" y="478934"/>
            <a:ext cx="3741399" cy="28060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27C7102-2436-9DBD-B921-E5F5119A24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802" y="548679"/>
            <a:ext cx="3648406" cy="27363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D4C19F1-56C5-F2FB-CECD-872A60F397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242" y="548678"/>
            <a:ext cx="3648406" cy="27363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A5737A0-4D8B-883B-4491-D71BF10E855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3573016"/>
            <a:ext cx="3808708" cy="28565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0B3194-5537-F6E3-6FCE-ACE43C8374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0518" y="3598915"/>
            <a:ext cx="3808708" cy="28565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47A4918-14D4-A888-4F0F-0228A9882B4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91106" y="3628396"/>
            <a:ext cx="3637542" cy="280115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848B0E7-60CF-517A-64E5-AF0925E0FB8A}"/>
              </a:ext>
            </a:extLst>
          </p:cNvPr>
          <p:cNvSpPr txBox="1"/>
          <p:nvPr/>
        </p:nvSpPr>
        <p:spPr>
          <a:xfrm flipH="1">
            <a:off x="211063" y="6455446"/>
            <a:ext cx="312263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dirty="0" err="1"/>
              <a:t>Pepa</a:t>
            </a:r>
            <a:r>
              <a:rPr lang="gl-ES" sz="1600" dirty="0"/>
              <a:t> facendo unha peza (2007)</a:t>
            </a:r>
          </a:p>
        </p:txBody>
      </p:sp>
    </p:spTree>
    <p:extLst>
      <p:ext uri="{BB962C8B-B14F-4D97-AF65-F5344CB8AC3E}">
        <p14:creationId xmlns:p14="http://schemas.microsoft.com/office/powerpoint/2010/main" val="18772944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64199BB-5C69-8D7B-5ABE-34525BEC97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9253" y="3284984"/>
            <a:ext cx="4398956" cy="31804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67739AB-E102-9927-4C9C-C42D2618D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2247" y="200159"/>
            <a:ext cx="6079626" cy="29729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53B834B-9D4A-8673-2E73-44E473B76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15" y="3645024"/>
            <a:ext cx="6414986" cy="31176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86EA238-77A2-AD21-C222-D8B15937A68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1" y="200159"/>
            <a:ext cx="5468135" cy="290904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24E1DEC-5DDC-B1E9-8D94-D9E683B18C2D}"/>
              </a:ext>
            </a:extLst>
          </p:cNvPr>
          <p:cNvSpPr txBox="1"/>
          <p:nvPr/>
        </p:nvSpPr>
        <p:spPr>
          <a:xfrm>
            <a:off x="2121674" y="3242581"/>
            <a:ext cx="145404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Peza a secar</a:t>
            </a:r>
          </a:p>
        </p:txBody>
      </p:sp>
    </p:spTree>
    <p:extLst>
      <p:ext uri="{BB962C8B-B14F-4D97-AF65-F5344CB8AC3E}">
        <p14:creationId xmlns:p14="http://schemas.microsoft.com/office/powerpoint/2010/main" val="13387881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26CBBD9-2AB2-A95D-D66E-3D99F940A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480" y="26623"/>
            <a:ext cx="9073008" cy="680475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495861E-EDD9-F714-3610-891E8BE057C2}"/>
              </a:ext>
            </a:extLst>
          </p:cNvPr>
          <p:cNvSpPr txBox="1"/>
          <p:nvPr/>
        </p:nvSpPr>
        <p:spPr>
          <a:xfrm>
            <a:off x="335360" y="6165304"/>
            <a:ext cx="726481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Tenda</a:t>
            </a:r>
          </a:p>
          <a:p>
            <a:r>
              <a:rPr lang="gl-ES" sz="1600" b="1" dirty="0"/>
              <a:t>(2007)</a:t>
            </a:r>
          </a:p>
        </p:txBody>
      </p:sp>
    </p:spTree>
    <p:extLst>
      <p:ext uri="{BB962C8B-B14F-4D97-AF65-F5344CB8AC3E}">
        <p14:creationId xmlns:p14="http://schemas.microsoft.com/office/powerpoint/2010/main" val="9740450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0CB5E-B583-FDBD-24DB-25A23FB02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906B77-7300-CF34-587F-6CEF43DDE2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06" y="248062"/>
            <a:ext cx="2813970" cy="25853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2F90F03-43CD-3A0C-5CCA-4BA7C2A52B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54854" y="3725496"/>
            <a:ext cx="3586851" cy="3111055"/>
          </a:xfrm>
          <a:prstGeom prst="rect">
            <a:avLst/>
          </a:prstGeom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195EC036-9450-2EE6-20AB-CB89A4B29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6165304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xerra</a:t>
            </a:r>
            <a:endParaRPr lang="es-ES_tradnl" altLang="gl-ES" sz="1200" dirty="0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576F03A6-8109-C143-ACA6-5D5853B28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4760" y="2901671"/>
            <a:ext cx="98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porrón de roda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177566B-E8D2-B614-A7FE-75C29DF965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407" y="94297"/>
            <a:ext cx="2316235" cy="29319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8D7973B-F0B3-28B6-8527-7FD35DFD19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6421" y="104512"/>
            <a:ext cx="2583775" cy="2931943"/>
          </a:xfrm>
          <a:prstGeom prst="rect">
            <a:avLst/>
          </a:prstGeom>
        </p:spPr>
      </p:pic>
      <p:sp>
        <p:nvSpPr>
          <p:cNvPr id="11" name="Text Box 10">
            <a:extLst>
              <a:ext uri="{FF2B5EF4-FFF2-40B4-BE49-F238E27FC236}">
                <a16:creationId xmlns:a16="http://schemas.microsoft.com/office/drawing/2014/main" id="{D9A73228-E51F-1A5D-3D7C-12C476253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845" y="2480849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pucheiros</a:t>
            </a:r>
            <a:endParaRPr lang="es-ES_tradnl" altLang="gl-ES" sz="12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46091A8-535B-757F-B529-B059F0B2A8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873" y="3466164"/>
            <a:ext cx="2087845" cy="281665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1DBA758-F9A1-8A37-BB11-3DD6FD6064D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5364" y="4437112"/>
            <a:ext cx="1474852" cy="209198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23ED163-BB69-3497-18F0-0BB6933CA6C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60" y="3466164"/>
            <a:ext cx="1641688" cy="2585335"/>
          </a:xfrm>
          <a:prstGeom prst="rect">
            <a:avLst/>
          </a:prstGeom>
        </p:spPr>
      </p:pic>
      <p:sp>
        <p:nvSpPr>
          <p:cNvPr id="62474" name="Text Box 10">
            <a:extLst>
              <a:ext uri="{FF2B5EF4-FFF2-40B4-BE49-F238E27FC236}">
                <a16:creationId xmlns:a16="http://schemas.microsoft.com/office/drawing/2014/main" id="{7979022E-98BB-8CB9-08AA-A879F7B4F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94" y="2558759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cazola</a:t>
            </a:r>
            <a:endParaRPr lang="es-ES_tradnl" altLang="gl-ES" sz="1200" dirty="0"/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62946AC4-C5DA-67C9-1FDE-FA44E1405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8910" y="6145499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sella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8545C6EE-0DF0-7243-6C62-B88E98C32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7532" y="5867318"/>
            <a:ext cx="98450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queixera</a:t>
            </a:r>
            <a:endParaRPr lang="es-ES_tradnl" altLang="gl-ES" sz="1200" dirty="0"/>
          </a:p>
          <a:p>
            <a:r>
              <a:rPr lang="es-ES_tradnl" altLang="gl-ES" sz="1200" dirty="0"/>
              <a:t>(Museo do Pobo </a:t>
            </a:r>
            <a:r>
              <a:rPr lang="es-ES_tradnl" altLang="gl-ES" sz="1200" dirty="0" err="1"/>
              <a:t>Galego</a:t>
            </a:r>
            <a:r>
              <a:rPr lang="es-ES_tradnl" altLang="gl-ES" sz="1200" dirty="0"/>
              <a:t>)</a:t>
            </a: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FE259AC7-382B-1ECE-EC08-BDA86F71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4760" y="6302622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133107-DF8D-D6C7-C9AD-1F13BD1FBC9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6125" y="104512"/>
            <a:ext cx="2093794" cy="325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665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2288C2-03BD-DA10-F96D-F1C52C0CA9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5640" y="0"/>
            <a:ext cx="6763314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4CD0B89-4921-8F7B-87B0-B89A8478C272}"/>
              </a:ext>
            </a:extLst>
          </p:cNvPr>
          <p:cNvSpPr txBox="1"/>
          <p:nvPr/>
        </p:nvSpPr>
        <p:spPr>
          <a:xfrm>
            <a:off x="639886" y="6165304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17493040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9E2C9-C042-46FF-613B-7BBD77C06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B8CD1C-2006-BBA6-85C3-A13061726B54}"/>
              </a:ext>
            </a:extLst>
          </p:cNvPr>
          <p:cNvSpPr txBox="1"/>
          <p:nvPr/>
        </p:nvSpPr>
        <p:spPr>
          <a:xfrm>
            <a:off x="335360" y="190286"/>
            <a:ext cx="1834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MEDER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C4A5CA-5379-CF26-597E-396521B4551B}"/>
              </a:ext>
            </a:extLst>
          </p:cNvPr>
          <p:cNvSpPr txBox="1"/>
          <p:nvPr/>
        </p:nvSpPr>
        <p:spPr>
          <a:xfrm>
            <a:off x="335360" y="713506"/>
            <a:ext cx="5184576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dirty="0"/>
              <a:t>É un referente histórico da olería tradicional galega na comarca do Condado, mantida viva grazas a sagas familiares como a os Añón. Están </a:t>
            </a:r>
            <a:r>
              <a:rPr lang="gl-ES" altLang="gl-ES" b="1" dirty="0"/>
              <a:t>vencellados tamén a outras grandes zonas oleiras como Buño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gl-ES" altLang="gl-ES" b="1" dirty="0">
                <a:latin typeface="Google Sans"/>
              </a:rPr>
              <a:t>Os irmáns Manuel e </a:t>
            </a:r>
            <a:r>
              <a:rPr lang="gl-ES" altLang="gl-ES" b="1" dirty="0" err="1">
                <a:latin typeface="Google Sans"/>
              </a:rPr>
              <a:t>José</a:t>
            </a:r>
            <a:r>
              <a:rPr lang="gl-ES" altLang="gl-ES" b="1" dirty="0">
                <a:latin typeface="Google Sans"/>
              </a:rPr>
              <a:t> da </a:t>
            </a:r>
            <a:r>
              <a:rPr lang="gl-ES" altLang="gl-ES" b="1" dirty="0" err="1">
                <a:latin typeface="Google Sans"/>
              </a:rPr>
              <a:t>Alfarería</a:t>
            </a:r>
            <a:r>
              <a:rPr lang="gl-ES" altLang="gl-ES" b="1" dirty="0">
                <a:latin typeface="Google Sans"/>
              </a:rPr>
              <a:t> Añón representan a continuidade deste oficio artesán seguindo o traballo do seu pai, e na actualidade seguida polo neto Alfredo Añón que puxo a funcionar o obradoiro despois de anos parado.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gl-ES" b="1" dirty="0">
                <a:latin typeface="Google Sans"/>
              </a:rPr>
              <a:t>Traballa co torno alto e elabora moitas pezas utilitarias como </a:t>
            </a:r>
            <a:r>
              <a:rPr lang="gl-ES" b="1" dirty="0" err="1">
                <a:latin typeface="Google Sans"/>
              </a:rPr>
              <a:t>asadeiras</a:t>
            </a:r>
            <a:r>
              <a:rPr lang="gl-ES" b="1" dirty="0">
                <a:latin typeface="Google Sans"/>
              </a:rPr>
              <a:t>, pratos, cuncas, tarteiras...</a:t>
            </a:r>
            <a:endParaRPr lang="gl-ES" b="1" dirty="0"/>
          </a:p>
        </p:txBody>
      </p:sp>
      <p:pic>
        <p:nvPicPr>
          <p:cNvPr id="3074" name="Picture 2" descr="Alfarería Añón | Meder">
            <a:extLst>
              <a:ext uri="{FF2B5EF4-FFF2-40B4-BE49-F238E27FC236}">
                <a16:creationId xmlns:a16="http://schemas.microsoft.com/office/drawing/2014/main" id="{59670C7A-CB83-78F2-5AB6-76EE1C9E7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5960" y="291350"/>
            <a:ext cx="6247284" cy="627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1AC50C4-4C6C-2893-13E9-C201D0A53F87}"/>
              </a:ext>
            </a:extLst>
          </p:cNvPr>
          <p:cNvSpPr txBox="1"/>
          <p:nvPr/>
        </p:nvSpPr>
        <p:spPr>
          <a:xfrm>
            <a:off x="3143672" y="5497211"/>
            <a:ext cx="2448272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gl-ES" sz="1600" b="1" dirty="0"/>
              <a:t>O avó Añón veu de Buño a traballar en cerámicas da zona e logo montou o seu propio obradoiro.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FB42863-08AC-1441-A122-E8024C69AB9C}"/>
              </a:ext>
            </a:extLst>
          </p:cNvPr>
          <p:cNvSpPr txBox="1"/>
          <p:nvPr/>
        </p:nvSpPr>
        <p:spPr>
          <a:xfrm>
            <a:off x="407368" y="4512021"/>
            <a:ext cx="2448272" cy="1077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i="1" dirty="0"/>
              <a:t>O </a:t>
            </a:r>
            <a:r>
              <a:rPr lang="pt-BR" sz="1600" b="1" i="1" dirty="0" err="1"/>
              <a:t>cacharreiro</a:t>
            </a:r>
            <a:r>
              <a:rPr lang="pt-BR" sz="1600" b="1" i="1" dirty="0"/>
              <a:t> na roda</a:t>
            </a:r>
            <a:br>
              <a:rPr lang="pt-BR" sz="1600" b="1" dirty="0"/>
            </a:br>
            <a:r>
              <a:rPr lang="pt-BR" sz="1600" b="1" i="1" dirty="0" err="1"/>
              <a:t>pásache</a:t>
            </a:r>
            <a:r>
              <a:rPr lang="pt-BR" sz="1600" b="1" i="1" dirty="0"/>
              <a:t> </a:t>
            </a:r>
            <a:r>
              <a:rPr lang="pt-BR" sz="1600" b="1" i="1" dirty="0" err="1"/>
              <a:t>moito</a:t>
            </a:r>
            <a:r>
              <a:rPr lang="pt-BR" sz="1600" b="1" i="1" dirty="0"/>
              <a:t> </a:t>
            </a:r>
            <a:r>
              <a:rPr lang="pt-BR" sz="1600" b="1" i="1" dirty="0" err="1"/>
              <a:t>traballo</a:t>
            </a:r>
            <a:r>
              <a:rPr lang="pt-BR" sz="1600" b="1" i="1" dirty="0"/>
              <a:t>;</a:t>
            </a:r>
            <a:br>
              <a:rPr lang="pt-BR" sz="1600" b="1" dirty="0"/>
            </a:br>
            <a:r>
              <a:rPr lang="pt-BR" sz="1600" b="1" i="1" dirty="0" err="1"/>
              <a:t>Maruxiña</a:t>
            </a:r>
            <a:r>
              <a:rPr lang="pt-BR" sz="1600" b="1" i="1" dirty="0"/>
              <a:t>, se </a:t>
            </a:r>
            <a:r>
              <a:rPr lang="pt-BR" sz="1600" b="1" i="1" dirty="0" err="1"/>
              <a:t>cho</a:t>
            </a:r>
            <a:r>
              <a:rPr lang="pt-BR" sz="1600" b="1" i="1" dirty="0"/>
              <a:t> </a:t>
            </a:r>
            <a:r>
              <a:rPr lang="pt-BR" sz="1600" b="1" i="1" dirty="0" err="1"/>
              <a:t>pide</a:t>
            </a:r>
            <a:r>
              <a:rPr lang="pt-BR" sz="1600" b="1" i="1" dirty="0"/>
              <a:t>,</a:t>
            </a:r>
            <a:br>
              <a:rPr lang="pt-BR" sz="1600" b="1" dirty="0"/>
            </a:br>
            <a:r>
              <a:rPr lang="pt-BR" sz="1600" b="1" i="1" dirty="0" err="1"/>
              <a:t>pola</a:t>
            </a:r>
            <a:r>
              <a:rPr lang="pt-BR" sz="1600" b="1" i="1" dirty="0"/>
              <a:t> </a:t>
            </a:r>
            <a:r>
              <a:rPr lang="pt-BR" sz="1600" b="1" i="1" dirty="0" err="1"/>
              <a:t>túa</a:t>
            </a:r>
            <a:r>
              <a:rPr lang="pt-BR" sz="1600" b="1" i="1" dirty="0"/>
              <a:t> alma, </a:t>
            </a:r>
            <a:r>
              <a:rPr lang="pt-BR" sz="1600" b="1" i="1" dirty="0" err="1"/>
              <a:t>dállo</a:t>
            </a:r>
            <a:r>
              <a:rPr lang="pt-BR" sz="1600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47046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B442212-AA9D-3F59-0218-BF3D99DD65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64" y="260648"/>
            <a:ext cx="6652867" cy="44141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08B04FF-3E12-C465-7306-3222EC0B381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926" y="764704"/>
            <a:ext cx="5263505" cy="553194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44EF263-4EFE-8635-A66F-E3EF52AE5132}"/>
              </a:ext>
            </a:extLst>
          </p:cNvPr>
          <p:cNvSpPr txBox="1"/>
          <p:nvPr/>
        </p:nvSpPr>
        <p:spPr>
          <a:xfrm>
            <a:off x="263352" y="4797152"/>
            <a:ext cx="143500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Manuel Añón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75139B1-F010-3721-1853-BBAFABFF94B2}"/>
              </a:ext>
            </a:extLst>
          </p:cNvPr>
          <p:cNvSpPr txBox="1"/>
          <p:nvPr/>
        </p:nvSpPr>
        <p:spPr>
          <a:xfrm>
            <a:off x="5309623" y="4966429"/>
            <a:ext cx="141667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Alfredo Añón 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ADA0513-FA36-DB3A-C381-A497EE91B8A3}"/>
              </a:ext>
            </a:extLst>
          </p:cNvPr>
          <p:cNvSpPr txBox="1"/>
          <p:nvPr/>
        </p:nvSpPr>
        <p:spPr>
          <a:xfrm>
            <a:off x="1991544" y="5711874"/>
            <a:ext cx="2448272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i="1" dirty="0"/>
              <a:t>Non te burles do oleiro,</a:t>
            </a:r>
          </a:p>
          <a:p>
            <a:r>
              <a:rPr lang="gl-ES" sz="1600" b="1" i="1" dirty="0"/>
              <a:t>que da terra fai diñeiro</a:t>
            </a:r>
          </a:p>
        </p:txBody>
      </p:sp>
    </p:spTree>
    <p:extLst>
      <p:ext uri="{BB962C8B-B14F-4D97-AF65-F5344CB8AC3E}">
        <p14:creationId xmlns:p14="http://schemas.microsoft.com/office/powerpoint/2010/main" val="11738956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BAF079-1739-2118-3BCC-ECF5F657A8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02" y="105709"/>
            <a:ext cx="4044622" cy="296875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793AFD-09FD-1F57-2CC5-4F009B7103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848" y="105709"/>
            <a:ext cx="3240265" cy="324674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1BB9556-5776-CE0C-7A25-945E27F8A6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0437" y="91159"/>
            <a:ext cx="3303511" cy="312181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3D9756-B1D1-4FA2-094A-7F37714610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265" y="3490188"/>
            <a:ext cx="3488472" cy="307334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3CDF941-52B8-D07A-8E64-0D86BBD989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034" y="3490188"/>
            <a:ext cx="3326699" cy="310713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22747A4-73BA-1278-193C-122A757B62D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6365" y="3444048"/>
            <a:ext cx="2808312" cy="317770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0012167-A9F5-A6B4-A110-4B759D00EBF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00456" y="3864116"/>
            <a:ext cx="1830093" cy="273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395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2FB53D-E4BE-E4DD-FC13-471E1C516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2" y="130324"/>
            <a:ext cx="4948014" cy="65973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84F8DE-A016-2EE7-C58B-D38B6A305C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5920" y="980728"/>
            <a:ext cx="6749191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396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Picture 5">
            <a:extLst>
              <a:ext uri="{FF2B5EF4-FFF2-40B4-BE49-F238E27FC236}">
                <a16:creationId xmlns:a16="http://schemas.microsoft.com/office/drawing/2014/main" id="{7F15A163-D175-62FB-C96F-641CF93C4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86" y="279504"/>
            <a:ext cx="2719297" cy="283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5" name="Text Box 11">
            <a:extLst>
              <a:ext uri="{FF2B5EF4-FFF2-40B4-BE49-F238E27FC236}">
                <a16:creationId xmlns:a16="http://schemas.microsoft.com/office/drawing/2014/main" id="{4C0CF163-7CC6-C751-5CE6-92A321453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093" y="2729093"/>
            <a:ext cx="557276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ola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6EF1D4-FB06-6192-4EB4-F0BFDAFAD5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9446" y="17917"/>
            <a:ext cx="3180461" cy="32298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70C90B-0109-2ABC-13FA-E31CB50412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547" y="3140968"/>
            <a:ext cx="4216261" cy="36049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072FC42-B53D-E337-4FD1-8483AE447D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624" y="151726"/>
            <a:ext cx="2421650" cy="2962264"/>
          </a:xfrm>
          <a:prstGeom prst="rect">
            <a:avLst/>
          </a:prstGeom>
        </p:spPr>
      </p:pic>
      <p:sp>
        <p:nvSpPr>
          <p:cNvPr id="10" name="Text Box 11">
            <a:extLst>
              <a:ext uri="{FF2B5EF4-FFF2-40B4-BE49-F238E27FC236}">
                <a16:creationId xmlns:a16="http://schemas.microsoft.com/office/drawing/2014/main" id="{A7D2A2F6-DEFD-22E2-6D42-958C114F9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3135" y="2835853"/>
            <a:ext cx="8167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fervedor</a:t>
            </a:r>
            <a:endParaRPr lang="es-ES_tradnl" altLang="gl-ES" sz="1200" dirty="0"/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CDFBAA8F-F5DC-86EC-7C22-710E2D137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0218" y="6368029"/>
            <a:ext cx="557276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pota</a:t>
            </a: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3AE41518-FCF5-E2B0-571B-8F5A8A673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321" y="2846849"/>
            <a:ext cx="53895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xerro</a:t>
            </a:r>
            <a:endParaRPr lang="es-ES_tradnl" altLang="gl-ES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CA131C-4F74-411F-8636-8FCC2F03141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2221" y="3071736"/>
            <a:ext cx="3180461" cy="3786263"/>
          </a:xfrm>
          <a:prstGeom prst="rect">
            <a:avLst/>
          </a:prstGeom>
        </p:spPr>
      </p:pic>
      <p:sp>
        <p:nvSpPr>
          <p:cNvPr id="11" name="Text Box 11">
            <a:extLst>
              <a:ext uri="{FF2B5EF4-FFF2-40B4-BE49-F238E27FC236}">
                <a16:creationId xmlns:a16="http://schemas.microsoft.com/office/drawing/2014/main" id="{B8BBB76E-2315-D09C-5460-3D047D0FD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624" y="6208278"/>
            <a:ext cx="557276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pota</a:t>
            </a:r>
          </a:p>
        </p:txBody>
      </p:sp>
    </p:spTree>
    <p:extLst>
      <p:ext uri="{BB962C8B-B14F-4D97-AF65-F5344CB8AC3E}">
        <p14:creationId xmlns:p14="http://schemas.microsoft.com/office/powerpoint/2010/main" val="24287019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68DD269-4CD6-CC83-E112-9AAAF7136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33" y="0"/>
            <a:ext cx="11373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28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A88092B-F142-FE6D-99B6-B546F4568C37}"/>
              </a:ext>
            </a:extLst>
          </p:cNvPr>
          <p:cNvSpPr txBox="1"/>
          <p:nvPr/>
        </p:nvSpPr>
        <p:spPr>
          <a:xfrm>
            <a:off x="263352" y="188640"/>
            <a:ext cx="6094520" cy="41549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s-ES_tradnl" sz="2800" dirty="0">
                <a:latin typeface="Arial Black" panose="020B0A04020102020204" pitchFamily="34" charset="0"/>
              </a:rPr>
              <a:t>TIOIRA (Maceda, Ourense)</a:t>
            </a:r>
          </a:p>
          <a:p>
            <a:pPr>
              <a:spcAft>
                <a:spcPts val="600"/>
              </a:spcAft>
            </a:pP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Coñecida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pola finura 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lixeireza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das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súas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pezas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Traballaban</a:t>
            </a:r>
            <a:r>
              <a:rPr lang="es-ES_tradnl" b="1" dirty="0">
                <a:latin typeface="Calibri" panose="020F0502020204030204" pitchFamily="34" charset="0"/>
              </a:rPr>
              <a:t> con torno alto</a:t>
            </a:r>
          </a:p>
          <a:p>
            <a:pPr>
              <a:spcAft>
                <a:spcPts val="600"/>
              </a:spcAft>
            </a:pP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Había varias aldeas de Oleiros: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Sarreaus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, Batán,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Carguizoi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, Cimadevila 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Tioira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s-ES_tradnl" b="1" dirty="0"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  <a:buNone/>
            </a:pPr>
            <a:r>
              <a:rPr lang="es-ES_tradnl" b="1" dirty="0">
                <a:latin typeface="Calibri" panose="020F0502020204030204" pitchFamily="34" charset="0"/>
              </a:rPr>
              <a:t>En 1936 </a:t>
            </a:r>
            <a:r>
              <a:rPr lang="es-ES_tradnl" b="1" dirty="0" err="1">
                <a:latin typeface="Calibri" panose="020F0502020204030204" pitchFamily="34" charset="0"/>
              </a:rPr>
              <a:t>unha</a:t>
            </a:r>
            <a:r>
              <a:rPr lang="es-ES_tradnl" b="1" dirty="0">
                <a:latin typeface="Calibri" panose="020F0502020204030204" pitchFamily="34" charset="0"/>
              </a:rPr>
              <a:t> 60 </a:t>
            </a:r>
            <a:r>
              <a:rPr lang="es-ES_tradnl" b="1" dirty="0" err="1">
                <a:latin typeface="Calibri" panose="020F0502020204030204" pitchFamily="34" charset="0"/>
              </a:rPr>
              <a:t>persoas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dedicábanse</a:t>
            </a:r>
            <a:r>
              <a:rPr lang="es-ES_tradnl" b="1" dirty="0">
                <a:latin typeface="Calibri" panose="020F0502020204030204" pitchFamily="34" charset="0"/>
              </a:rPr>
              <a:t> a </a:t>
            </a:r>
            <a:r>
              <a:rPr lang="es-ES_tradnl" b="1" dirty="0" err="1">
                <a:latin typeface="Calibri" panose="020F0502020204030204" pitchFamily="34" charset="0"/>
              </a:rPr>
              <a:t>oleiría</a:t>
            </a:r>
            <a:r>
              <a:rPr lang="es-ES_tradnl" b="1" dirty="0">
                <a:latin typeface="Calibri" panose="020F0502020204030204" pitchFamily="34" charset="0"/>
              </a:rPr>
              <a:t>. </a:t>
            </a:r>
            <a:r>
              <a:rPr lang="es-ES_tradnl" b="1" dirty="0" err="1">
                <a:latin typeface="Calibri" panose="020F0502020204030204" pitchFamily="34" charset="0"/>
              </a:rPr>
              <a:t>Deixaron</a:t>
            </a:r>
            <a:r>
              <a:rPr lang="es-ES_tradnl" b="1" dirty="0">
                <a:latin typeface="Calibri" panose="020F0502020204030204" pitchFamily="34" charset="0"/>
              </a:rPr>
              <a:t> de </a:t>
            </a:r>
            <a:r>
              <a:rPr lang="es-ES_tradnl" b="1" dirty="0" err="1">
                <a:latin typeface="Calibri" panose="020F0502020204030204" pitchFamily="34" charset="0"/>
              </a:rPr>
              <a:t>traballar</a:t>
            </a:r>
            <a:r>
              <a:rPr lang="es-ES_tradnl" b="1" dirty="0">
                <a:latin typeface="Calibri" panose="020F0502020204030204" pitchFamily="34" charset="0"/>
              </a:rPr>
              <a:t> polo 1968, </a:t>
            </a:r>
            <a:r>
              <a:rPr lang="es-ES_tradnl" b="1" dirty="0" err="1">
                <a:latin typeface="Calibri" panose="020F0502020204030204" pitchFamily="34" charset="0"/>
              </a:rPr>
              <a:t>aínda</a:t>
            </a:r>
            <a:r>
              <a:rPr lang="es-ES_tradnl" b="1" dirty="0">
                <a:latin typeface="Calibri" panose="020F0502020204030204" pitchFamily="34" charset="0"/>
              </a:rPr>
              <a:t> que Manuel Carrera, que </a:t>
            </a:r>
            <a:r>
              <a:rPr lang="es-ES_tradnl" b="1" dirty="0" err="1">
                <a:latin typeface="Calibri" panose="020F0502020204030204" pitchFamily="34" charset="0"/>
              </a:rPr>
              <a:t>volveu</a:t>
            </a:r>
            <a:r>
              <a:rPr lang="es-ES_tradnl" b="1" dirty="0">
                <a:latin typeface="Calibri" panose="020F0502020204030204" pitchFamily="34" charset="0"/>
              </a:rPr>
              <a:t> da emigración </a:t>
            </a:r>
            <a:r>
              <a:rPr lang="es-ES_tradnl" b="1" dirty="0" err="1">
                <a:latin typeface="Calibri" panose="020F0502020204030204" pitchFamily="34" charset="0"/>
              </a:rPr>
              <a:t>retomou</a:t>
            </a:r>
            <a:r>
              <a:rPr lang="es-ES_tradnl" b="1" dirty="0">
                <a:latin typeface="Calibri" panose="020F0502020204030204" pitchFamily="34" charset="0"/>
              </a:rPr>
              <a:t> un tempo a elaboración de cacharros en Batán.</a:t>
            </a:r>
          </a:p>
          <a:p>
            <a:pPr>
              <a:spcAft>
                <a:spcPts val="600"/>
              </a:spcAft>
              <a:buNone/>
            </a:pPr>
            <a:r>
              <a:rPr lang="es-ES_tradnl" b="1" dirty="0">
                <a:latin typeface="Calibri" panose="020F0502020204030204" pitchFamily="34" charset="0"/>
              </a:rPr>
              <a:t>Actualmente o </a:t>
            </a:r>
            <a:r>
              <a:rPr lang="es-ES_tradnl" b="1" dirty="0" err="1">
                <a:latin typeface="Calibri" panose="020F0502020204030204" pitchFamily="34" charset="0"/>
              </a:rPr>
              <a:t>seu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fillo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retomou</a:t>
            </a:r>
            <a:r>
              <a:rPr lang="es-ES_tradnl" b="1" dirty="0">
                <a:latin typeface="Calibri" panose="020F0502020204030204" pitchFamily="34" charset="0"/>
              </a:rPr>
              <a:t> o </a:t>
            </a:r>
            <a:r>
              <a:rPr lang="es-ES_tradnl" b="1" dirty="0" err="1">
                <a:latin typeface="Calibri" panose="020F0502020204030204" pitchFamily="34" charset="0"/>
              </a:rPr>
              <a:t>traballo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na</a:t>
            </a:r>
            <a:r>
              <a:rPr lang="es-ES_tradnl" b="1" dirty="0">
                <a:latin typeface="Calibri" panose="020F0502020204030204" pitchFamily="34" charset="0"/>
              </a:rPr>
              <a:t> “</a:t>
            </a:r>
            <a:r>
              <a:rPr lang="es-ES_tradnl" b="1" dirty="0" err="1">
                <a:latin typeface="Calibri" panose="020F0502020204030204" pitchFamily="34" charset="0"/>
              </a:rPr>
              <a:t>Oleiría</a:t>
            </a:r>
            <a:r>
              <a:rPr lang="es-ES_tradnl" b="1" dirty="0">
                <a:latin typeface="Calibri" panose="020F0502020204030204" pitchFamily="34" charset="0"/>
              </a:rPr>
              <a:t> do batán” en Baños de </a:t>
            </a:r>
            <a:r>
              <a:rPr lang="es-ES_tradnl" b="1" dirty="0" err="1">
                <a:latin typeface="Calibri" panose="020F0502020204030204" pitchFamily="34" charset="0"/>
              </a:rPr>
              <a:t>Molgas</a:t>
            </a:r>
            <a:r>
              <a:rPr lang="es-ES_tradnl" b="1" dirty="0">
                <a:latin typeface="Calibri" panose="020F0502020204030204" pitchFamily="34" charset="0"/>
              </a:rPr>
              <a:t>, onde combina a elaboración de </a:t>
            </a:r>
            <a:r>
              <a:rPr lang="es-ES_tradnl" b="1" dirty="0" err="1">
                <a:latin typeface="Calibri" panose="020F0502020204030204" pitchFamily="34" charset="0"/>
              </a:rPr>
              <a:t>pezas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tradicionais</a:t>
            </a:r>
            <a:r>
              <a:rPr lang="es-ES_tradnl" b="1" dirty="0">
                <a:latin typeface="Calibri" panose="020F0502020204030204" pitchFamily="34" charset="0"/>
              </a:rPr>
              <a:t> con cerámica decorativa e utilitaria de deseño </a:t>
            </a:r>
            <a:r>
              <a:rPr lang="es-ES_tradnl" b="1" dirty="0" err="1">
                <a:latin typeface="Calibri" panose="020F0502020204030204" pitchFamily="34" charset="0"/>
              </a:rPr>
              <a:t>persoal</a:t>
            </a:r>
            <a:r>
              <a:rPr lang="es-ES_tradnl" b="1" dirty="0">
                <a:latin typeface="Calibri" panose="020F0502020204030204" pitchFamily="34" charset="0"/>
              </a:rPr>
              <a:t>. Ademáis </a:t>
            </a:r>
            <a:r>
              <a:rPr lang="es-ES_tradnl" b="1" dirty="0" err="1">
                <a:latin typeface="Calibri" panose="020F0502020204030204" pitchFamily="34" charset="0"/>
              </a:rPr>
              <a:t>hai</a:t>
            </a:r>
            <a:r>
              <a:rPr lang="es-ES_tradnl" b="1" dirty="0">
                <a:latin typeface="Calibri" panose="020F0502020204030204" pitchFamily="34" charset="0"/>
              </a:rPr>
              <a:t> un museo.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DD1C28F-434E-ED99-01DC-D25ACDC0134B}"/>
              </a:ext>
            </a:extLst>
          </p:cNvPr>
          <p:cNvSpPr txBox="1"/>
          <p:nvPr/>
        </p:nvSpPr>
        <p:spPr>
          <a:xfrm>
            <a:off x="7608168" y="334174"/>
            <a:ext cx="288032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i="1" dirty="0"/>
              <a:t>En </a:t>
            </a:r>
            <a:r>
              <a:rPr lang="es-ES" b="1" i="1" dirty="0" err="1"/>
              <a:t>Tioira</a:t>
            </a:r>
            <a:r>
              <a:rPr lang="es-ES" b="1" i="1" dirty="0"/>
              <a:t> </a:t>
            </a:r>
            <a:r>
              <a:rPr lang="es-ES" b="1" i="1" dirty="0" err="1"/>
              <a:t>hai</a:t>
            </a:r>
            <a:r>
              <a:rPr lang="es-ES" b="1" i="1" dirty="0"/>
              <a:t> os barros</a:t>
            </a:r>
          </a:p>
          <a:p>
            <a:r>
              <a:rPr lang="gl-ES" b="1" i="1" dirty="0"/>
              <a:t>en Cimadevila as olas,</a:t>
            </a:r>
          </a:p>
          <a:p>
            <a:r>
              <a:rPr lang="gl-ES" b="1" i="1" dirty="0"/>
              <a:t>en </a:t>
            </a:r>
            <a:r>
              <a:rPr lang="gl-ES" b="1" i="1" dirty="0" err="1"/>
              <a:t>Corguizoi</a:t>
            </a:r>
            <a:r>
              <a:rPr lang="gl-ES" b="1" i="1" dirty="0"/>
              <a:t> os pucheiros</a:t>
            </a:r>
          </a:p>
          <a:p>
            <a:r>
              <a:rPr lang="gl-ES" b="1" i="1" dirty="0"/>
              <a:t>e no Batán os xerros.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2617BB4-67F4-8151-5C54-ABB45A1EC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00" y="4548530"/>
            <a:ext cx="10657184" cy="22486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C9AC937-B414-FD62-E2EE-4BDCB95F78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762" y="1721352"/>
            <a:ext cx="2766870" cy="276687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FF4E839-CA46-0708-CF14-5393D0BF5F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8557" y="1786446"/>
            <a:ext cx="1810957" cy="25641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FB3A59-DB27-676D-96D2-CD6A31C231AA}"/>
              </a:ext>
            </a:extLst>
          </p:cNvPr>
          <p:cNvSpPr txBox="1"/>
          <p:nvPr/>
        </p:nvSpPr>
        <p:spPr>
          <a:xfrm>
            <a:off x="6528048" y="4226612"/>
            <a:ext cx="1208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xerra das castañas</a:t>
            </a:r>
          </a:p>
        </p:txBody>
      </p:sp>
    </p:spTree>
    <p:extLst>
      <p:ext uri="{BB962C8B-B14F-4D97-AF65-F5344CB8AC3E}">
        <p14:creationId xmlns:p14="http://schemas.microsoft.com/office/powerpoint/2010/main" val="38870761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9507D5-E4E0-34FB-AF2F-4B685CBC55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029" y="3124956"/>
            <a:ext cx="2517744" cy="33569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FB657C-E7AF-6DDE-B431-C99C00A16E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0322" y="541118"/>
            <a:ext cx="2390710" cy="278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8C290B0-1D4B-B150-6BD5-AAD874A86F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1864" y="478415"/>
            <a:ext cx="2160240" cy="26465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946ED1F-E40F-1C7E-FEE5-8C2482ABC7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083" y="472522"/>
            <a:ext cx="2390709" cy="282506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2C4BA6C-18D2-683F-0F21-2F232ED6310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6080" y="3446547"/>
            <a:ext cx="2637318" cy="299695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51E5499-458C-0856-9964-97E20E1A080A}"/>
              </a:ext>
            </a:extLst>
          </p:cNvPr>
          <p:cNvSpPr txBox="1"/>
          <p:nvPr/>
        </p:nvSpPr>
        <p:spPr>
          <a:xfrm>
            <a:off x="9264352" y="6071808"/>
            <a:ext cx="1084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canabarro   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063A405-A6E2-370A-053C-AE6385E00CC2}"/>
              </a:ext>
            </a:extLst>
          </p:cNvPr>
          <p:cNvSpPr txBox="1"/>
          <p:nvPr/>
        </p:nvSpPr>
        <p:spPr>
          <a:xfrm>
            <a:off x="3169010" y="2803365"/>
            <a:ext cx="1783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xarra</a:t>
            </a:r>
            <a:endParaRPr lang="gl-ES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AF671E9-C406-3A9C-9CC3-D44B14570DC0}"/>
              </a:ext>
            </a:extLst>
          </p:cNvPr>
          <p:cNvSpPr txBox="1"/>
          <p:nvPr/>
        </p:nvSpPr>
        <p:spPr>
          <a:xfrm>
            <a:off x="10408692" y="3100748"/>
            <a:ext cx="1439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ola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0745A50-0834-664A-A103-6110A7740B02}"/>
              </a:ext>
            </a:extLst>
          </p:cNvPr>
          <p:cNvSpPr txBox="1"/>
          <p:nvPr/>
        </p:nvSpPr>
        <p:spPr>
          <a:xfrm>
            <a:off x="6816080" y="2817179"/>
            <a:ext cx="1783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xerra de asar castañas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AC73F60-EE38-6D43-D7E6-4D6D48D5B8BA}"/>
              </a:ext>
            </a:extLst>
          </p:cNvPr>
          <p:cNvSpPr txBox="1"/>
          <p:nvPr/>
        </p:nvSpPr>
        <p:spPr>
          <a:xfrm>
            <a:off x="5159896" y="6174171"/>
            <a:ext cx="1783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porrón</a:t>
            </a:r>
          </a:p>
        </p:txBody>
      </p:sp>
    </p:spTree>
    <p:extLst>
      <p:ext uri="{BB962C8B-B14F-4D97-AF65-F5344CB8AC3E}">
        <p14:creationId xmlns:p14="http://schemas.microsoft.com/office/powerpoint/2010/main" val="38425006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F70752-0968-0718-CF10-9FAF398EB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0"/>
            <a:ext cx="10920382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0AC552C-D6C5-38E7-48B3-BC4B0929F589}"/>
              </a:ext>
            </a:extLst>
          </p:cNvPr>
          <p:cNvSpPr txBox="1"/>
          <p:nvPr/>
        </p:nvSpPr>
        <p:spPr>
          <a:xfrm>
            <a:off x="8544272" y="6165304"/>
            <a:ext cx="2855486" cy="6155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b="1" dirty="0"/>
              <a:t>Museo do Pobo Galego</a:t>
            </a:r>
          </a:p>
          <a:p>
            <a:pPr algn="ctr"/>
            <a:r>
              <a:rPr lang="gl-ES" sz="1600" b="1" dirty="0"/>
              <a:t>Santiago de Compostela</a:t>
            </a:r>
          </a:p>
        </p:txBody>
      </p:sp>
    </p:spTree>
    <p:extLst>
      <p:ext uri="{BB962C8B-B14F-4D97-AF65-F5344CB8AC3E}">
        <p14:creationId xmlns:p14="http://schemas.microsoft.com/office/powerpoint/2010/main" val="77729756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638483-7C48-83C9-A1FD-469527539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61" y="0"/>
            <a:ext cx="11043478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16D761B-C3C3-A60E-E6DF-6035EBDECCD5}"/>
              </a:ext>
            </a:extLst>
          </p:cNvPr>
          <p:cNvSpPr txBox="1"/>
          <p:nvPr/>
        </p:nvSpPr>
        <p:spPr>
          <a:xfrm>
            <a:off x="4799856" y="5805264"/>
            <a:ext cx="259228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b="1" dirty="0"/>
              <a:t>Museo “Os Oleiros”, </a:t>
            </a:r>
          </a:p>
          <a:p>
            <a:pPr algn="ctr"/>
            <a:r>
              <a:rPr lang="gl-ES" b="1" dirty="0" err="1"/>
              <a:t>José</a:t>
            </a:r>
            <a:r>
              <a:rPr lang="gl-ES" b="1" dirty="0"/>
              <a:t> María </a:t>
            </a:r>
            <a:r>
              <a:rPr lang="gl-ES" b="1" dirty="0" err="1"/>
              <a:t>Kaydeda</a:t>
            </a:r>
            <a:endParaRPr lang="gl-ES" b="1" dirty="0"/>
          </a:p>
          <a:p>
            <a:pPr algn="ctr"/>
            <a:r>
              <a:rPr lang="gl-ES" b="1" dirty="0"/>
              <a:t>Oleiros</a:t>
            </a:r>
          </a:p>
        </p:txBody>
      </p:sp>
    </p:spTree>
    <p:extLst>
      <p:ext uri="{BB962C8B-B14F-4D97-AF65-F5344CB8AC3E}">
        <p14:creationId xmlns:p14="http://schemas.microsoft.com/office/powerpoint/2010/main" val="295372506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64C7576C-49FA-F84D-514C-17D7AEA882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1124744"/>
            <a:ext cx="6196216" cy="40299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6036321-6F45-23D3-8D1B-F9CFE6D12B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1524" y="2685159"/>
            <a:ext cx="5597169" cy="402996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7C3C155-617B-E055-A060-5D11C8AE8F4E}"/>
              </a:ext>
            </a:extLst>
          </p:cNvPr>
          <p:cNvSpPr txBox="1"/>
          <p:nvPr/>
        </p:nvSpPr>
        <p:spPr>
          <a:xfrm>
            <a:off x="6960096" y="692696"/>
            <a:ext cx="4334593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dirty="0"/>
              <a:t>Oleiros de Buño e </a:t>
            </a:r>
            <a:r>
              <a:rPr lang="gl-ES" b="1" dirty="0" err="1"/>
              <a:t>Gundivos</a:t>
            </a:r>
            <a:r>
              <a:rPr lang="gl-ES" b="1" dirty="0"/>
              <a:t> nun obradoiro con alumnado de primaria e secundaria</a:t>
            </a:r>
          </a:p>
        </p:txBody>
      </p:sp>
    </p:spTree>
    <p:extLst>
      <p:ext uri="{BB962C8B-B14F-4D97-AF65-F5344CB8AC3E}">
        <p14:creationId xmlns:p14="http://schemas.microsoft.com/office/powerpoint/2010/main" val="11618263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XXXII Alfaroleiros">
            <a:extLst>
              <a:ext uri="{FF2B5EF4-FFF2-40B4-BE49-F238E27FC236}">
                <a16:creationId xmlns:a16="http://schemas.microsoft.com/office/drawing/2014/main" id="{B62746D1-2E09-12DE-08BC-2BA7A419D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44272" y="476672"/>
            <a:ext cx="3517065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XLI Mostra da Olería de Buño en Malpica de Bergantiños">
            <a:extLst>
              <a:ext uri="{FF2B5EF4-FFF2-40B4-BE49-F238E27FC236}">
                <a16:creationId xmlns:a16="http://schemas.microsoft.com/office/drawing/2014/main" id="{6EA5F7B6-9690-FE2F-CC35-19237E7F2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663" y="476672"/>
            <a:ext cx="3595567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3669C289-D887-A631-EC57-B6C0DBF07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1363" y="1124744"/>
            <a:ext cx="3869273" cy="547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05558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F10ECA-B575-4E6B-5219-648E43E993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59" y="4089760"/>
            <a:ext cx="2133600" cy="23195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5EB376B-B2B0-FA33-4AEF-3E8FEDE2EA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613" y="1821789"/>
            <a:ext cx="1938528" cy="2438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72F3FE2-3324-FBFF-9942-360FB32044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59" y="1933114"/>
            <a:ext cx="3450464" cy="20242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5796FC-3FCF-B7B4-A87F-306E1F1E30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678" y="3835317"/>
            <a:ext cx="4346683" cy="29209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4015951-E262-0E2C-3E9A-3338F9D695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6040" y="147989"/>
            <a:ext cx="5495712" cy="346229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58D1609-C8BB-C782-4B8E-756F00393A8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6477" y="4246995"/>
            <a:ext cx="3393108" cy="247357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0909299-F828-50C0-DFFA-E8692557AEFD}"/>
              </a:ext>
            </a:extLst>
          </p:cNvPr>
          <p:cNvSpPr txBox="1"/>
          <p:nvPr/>
        </p:nvSpPr>
        <p:spPr>
          <a:xfrm>
            <a:off x="335359" y="182194"/>
            <a:ext cx="5976665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2400" b="1" dirty="0"/>
              <a:t>O BARRO NA ESCOLA</a:t>
            </a:r>
          </a:p>
          <a:p>
            <a:r>
              <a:rPr lang="gl-ES" b="1" dirty="0"/>
              <a:t>O traballo co barro pódese facer a calquera idade xa que é un material que contribúe a realizar unha actividade creativa e pracenteira, á vez que promove o desenvolvemento de habilidades motrices e neurolóxicas.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043D762-6E38-D5D7-A2AC-C56FB5CD1908}"/>
              </a:ext>
            </a:extLst>
          </p:cNvPr>
          <p:cNvSpPr txBox="1"/>
          <p:nvPr/>
        </p:nvSpPr>
        <p:spPr>
          <a:xfrm>
            <a:off x="6286901" y="5252413"/>
            <a:ext cx="1008112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Forno primitivo</a:t>
            </a:r>
          </a:p>
          <a:p>
            <a:r>
              <a:rPr lang="gl-ES" sz="1600" b="1" dirty="0"/>
              <a:t>feito na escola</a:t>
            </a:r>
          </a:p>
        </p:txBody>
      </p:sp>
    </p:spTree>
    <p:extLst>
      <p:ext uri="{BB962C8B-B14F-4D97-AF65-F5344CB8AC3E}">
        <p14:creationId xmlns:p14="http://schemas.microsoft.com/office/powerpoint/2010/main" val="19497882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lfredo García Alén – Amigas e Amigos do Museo de Pontevedra">
            <a:extLst>
              <a:ext uri="{FF2B5EF4-FFF2-40B4-BE49-F238E27FC236}">
                <a16:creationId xmlns:a16="http://schemas.microsoft.com/office/drawing/2014/main" id="{B80DB949-B1C9-611F-B9B3-9113A0F9F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118" y="84278"/>
            <a:ext cx="4318248" cy="677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8EE742B-8923-EB25-56E9-C8511836EE79}"/>
              </a:ext>
            </a:extLst>
          </p:cNvPr>
          <p:cNvSpPr txBox="1"/>
          <p:nvPr/>
        </p:nvSpPr>
        <p:spPr>
          <a:xfrm>
            <a:off x="379600" y="1832050"/>
            <a:ext cx="780463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Contribución </a:t>
            </a:r>
            <a:r>
              <a:rPr lang="gl-ES" sz="1400" b="1" i="1" noProof="0" dirty="0" err="1">
                <a:effectLst/>
              </a:rPr>
              <a:t>al</a:t>
            </a:r>
            <a:r>
              <a:rPr lang="gl-ES" sz="1400" b="1" i="1" noProof="0" dirty="0">
                <a:effectLst/>
              </a:rPr>
              <a:t> estudio de la </a:t>
            </a:r>
            <a:r>
              <a:rPr lang="gl-ES" sz="1400" b="1" i="1" noProof="0" dirty="0" err="1">
                <a:effectLst/>
              </a:rPr>
              <a:t>alfarería</a:t>
            </a:r>
            <a:r>
              <a:rPr lang="gl-ES" sz="1400" b="1" i="1" noProof="0" dirty="0">
                <a:effectLst/>
              </a:rPr>
              <a:t> popular en Galicia</a:t>
            </a:r>
            <a:r>
              <a:rPr lang="gl-ES" sz="1400" b="1" noProof="0" dirty="0">
                <a:effectLst/>
              </a:rPr>
              <a:t>. (Edicións do Castro, 1979).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Os oleiros</a:t>
            </a:r>
            <a:r>
              <a:rPr lang="gl-ES" sz="1400" b="1" noProof="0" dirty="0">
                <a:effectLst/>
              </a:rPr>
              <a:t>. A Coruña (Museo do Pobo Galego, 1981).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La </a:t>
            </a:r>
            <a:r>
              <a:rPr lang="gl-ES" sz="1400" b="1" i="1" noProof="0" dirty="0" err="1">
                <a:effectLst/>
              </a:rPr>
              <a:t>alfarería</a:t>
            </a:r>
            <a:r>
              <a:rPr lang="gl-ES" sz="1400" b="1" i="1" noProof="0" dirty="0">
                <a:effectLst/>
              </a:rPr>
              <a:t> de Galicia</a:t>
            </a:r>
            <a:r>
              <a:rPr lang="gl-ES" sz="1400" b="1" noProof="0" dirty="0">
                <a:effectLst/>
              </a:rPr>
              <a:t>. (Fundación Pedro </a:t>
            </a:r>
            <a:r>
              <a:rPr lang="gl-ES" sz="1400" b="1" noProof="0" dirty="0" err="1">
                <a:effectLst/>
              </a:rPr>
              <a:t>Barrié</a:t>
            </a:r>
            <a:r>
              <a:rPr lang="gl-ES" sz="1400" b="1" noProof="0" dirty="0">
                <a:effectLst/>
              </a:rPr>
              <a:t> de la Maza, 1983).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A </a:t>
            </a:r>
            <a:r>
              <a:rPr lang="gl-ES" sz="1400" b="1" i="1" noProof="0" dirty="0" err="1">
                <a:effectLst/>
              </a:rPr>
              <a:t>alfarería</a:t>
            </a:r>
            <a:r>
              <a:rPr lang="gl-ES" sz="1400" b="1" i="1" noProof="0" dirty="0">
                <a:effectLst/>
              </a:rPr>
              <a:t> tradicional de Buño. Carpeta de debuxos</a:t>
            </a:r>
            <a:r>
              <a:rPr lang="gl-ES" sz="1400" b="1" noProof="0" dirty="0">
                <a:effectLst/>
              </a:rPr>
              <a:t>. </a:t>
            </a:r>
            <a:r>
              <a:rPr lang="gl-ES" sz="1400" b="1" noProof="0" dirty="0"/>
              <a:t>(Deputación Provincial da Coruña).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O señor das olas. Crónica de viaxes e outras historias</a:t>
            </a:r>
            <a:r>
              <a:rPr lang="gl-ES" sz="1400" b="1" noProof="0" dirty="0">
                <a:effectLst/>
              </a:rPr>
              <a:t>, 1992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A </a:t>
            </a:r>
            <a:r>
              <a:rPr lang="gl-ES" sz="1400" b="1" i="1" noProof="0" dirty="0" err="1">
                <a:effectLst/>
              </a:rPr>
              <a:t>alfarería</a:t>
            </a:r>
            <a:r>
              <a:rPr lang="gl-ES" sz="1400" b="1" i="1" noProof="0" dirty="0">
                <a:effectLst/>
              </a:rPr>
              <a:t> tradicional de </a:t>
            </a:r>
            <a:r>
              <a:rPr lang="gl-ES" sz="1400" b="1" i="1" noProof="0" dirty="0" err="1">
                <a:effectLst/>
              </a:rPr>
              <a:t>Niñodaguia</a:t>
            </a:r>
            <a:r>
              <a:rPr lang="gl-ES" sz="1400" b="1" i="1" noProof="0" dirty="0">
                <a:effectLst/>
              </a:rPr>
              <a:t>. Deseños</a:t>
            </a:r>
            <a:r>
              <a:rPr lang="gl-ES" sz="1400" b="1" noProof="0" dirty="0">
                <a:effectLst/>
              </a:rPr>
              <a:t>, 2006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A olería da Terra </a:t>
            </a:r>
            <a:r>
              <a:rPr lang="gl-ES" sz="1400" b="1" i="1" noProof="0" dirty="0" err="1">
                <a:effectLst/>
              </a:rPr>
              <a:t>Chá</a:t>
            </a:r>
            <a:r>
              <a:rPr lang="gl-ES" sz="1400" b="1" noProof="0" dirty="0">
                <a:effectLst/>
              </a:rPr>
              <a:t>. (Vigo,  </a:t>
            </a:r>
            <a:r>
              <a:rPr lang="gl-ES" sz="1400" b="1" noProof="0" dirty="0"/>
              <a:t>Ir Indo</a:t>
            </a:r>
            <a:r>
              <a:rPr lang="gl-ES" sz="1400" b="1" noProof="0" dirty="0">
                <a:effectLst/>
              </a:rPr>
              <a:t>, 2005. </a:t>
            </a:r>
            <a:endParaRPr lang="gl-ES" sz="1400" b="1" noProof="0" dirty="0">
              <a:solidFill>
                <a:srgbClr val="101418"/>
              </a:solidFill>
              <a:effectLst/>
              <a:latin typeface="Linux Libertine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AC4AE7-F618-5062-CDDF-7F4E130B6C01}"/>
              </a:ext>
            </a:extLst>
          </p:cNvPr>
          <p:cNvSpPr txBox="1"/>
          <p:nvPr/>
        </p:nvSpPr>
        <p:spPr>
          <a:xfrm>
            <a:off x="379600" y="340026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2400" b="1" noProof="0" dirty="0">
                <a:effectLst/>
                <a:latin typeface="Arial Black" panose="020B0A04020102020204" pitchFamily="34" charset="0"/>
              </a:rPr>
              <a:t>O señor das olas</a:t>
            </a:r>
            <a:endParaRPr lang="gl-ES" sz="2400" b="1" noProof="0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5EDD9D5-3489-F34C-B00D-CDE15D516B77}"/>
              </a:ext>
            </a:extLst>
          </p:cNvPr>
          <p:cNvSpPr txBox="1"/>
          <p:nvPr/>
        </p:nvSpPr>
        <p:spPr>
          <a:xfrm>
            <a:off x="379600" y="908720"/>
            <a:ext cx="8308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noProof="0" dirty="0"/>
              <a:t>Luciano García Alén (Pontevedra 25/5/1928, Santiago de Compostela 16/10/2015)</a:t>
            </a:r>
          </a:p>
          <a:p>
            <a:r>
              <a:rPr lang="gl-ES" b="1" noProof="0" dirty="0"/>
              <a:t>Médico e investigador etnográfico. </a:t>
            </a:r>
          </a:p>
          <a:p>
            <a:r>
              <a:rPr lang="gl-ES" b="1" noProof="0" dirty="0"/>
              <a:t>Percorreu Galiza estudando a olaría popular e </a:t>
            </a:r>
            <a:r>
              <a:rPr lang="gl-ES" b="1" noProof="0" dirty="0" err="1"/>
              <a:t>pubricou</a:t>
            </a:r>
            <a:r>
              <a:rPr lang="gl-ES" b="1" noProof="0" dirty="0"/>
              <a:t> varios libros sobre o tema.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C55F627-3BC4-5BFA-3F35-3AB3620C3910}"/>
              </a:ext>
            </a:extLst>
          </p:cNvPr>
          <p:cNvSpPr txBox="1"/>
          <p:nvPr/>
        </p:nvSpPr>
        <p:spPr>
          <a:xfrm>
            <a:off x="1721674" y="5445224"/>
            <a:ext cx="475252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noProof="0" dirty="0"/>
              <a:t>O noso recoñecemento por ser pioneiros na investigación, divulgación e posta en valor do traballo da olaría en Galiza.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7C874B5-A30F-6E43-58CA-29D8B39C93D0}"/>
              </a:ext>
            </a:extLst>
          </p:cNvPr>
          <p:cNvSpPr txBox="1"/>
          <p:nvPr/>
        </p:nvSpPr>
        <p:spPr>
          <a:xfrm>
            <a:off x="379600" y="3573016"/>
            <a:ext cx="6001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noProof="0" dirty="0" err="1"/>
              <a:t>Afredo</a:t>
            </a:r>
            <a:r>
              <a:rPr lang="gl-ES" b="1" noProof="0" dirty="0"/>
              <a:t> García Alén (Pontevedra 10/4/1923 e 25/1/1981)</a:t>
            </a:r>
          </a:p>
          <a:p>
            <a:r>
              <a:rPr lang="gl-ES" b="1" noProof="0" dirty="0"/>
              <a:t>Historiados, arqueólogo e investigador etnográfico. </a:t>
            </a:r>
          </a:p>
          <a:p>
            <a:r>
              <a:rPr lang="gl-ES" b="1" noProof="0" dirty="0"/>
              <a:t>Fixo a tese </a:t>
            </a:r>
            <a:r>
              <a:rPr lang="gl-ES" b="1" noProof="0" dirty="0" err="1"/>
              <a:t>doctoral</a:t>
            </a:r>
            <a:r>
              <a:rPr lang="gl-ES" b="1" noProof="0" dirty="0"/>
              <a:t> sobre a cerámica popular galega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24832A6-AB24-B447-E338-6D148486EE4D}"/>
              </a:ext>
            </a:extLst>
          </p:cNvPr>
          <p:cNvSpPr txBox="1"/>
          <p:nvPr/>
        </p:nvSpPr>
        <p:spPr>
          <a:xfrm>
            <a:off x="411136" y="4510340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/>
              <a:t>A alfarería </a:t>
            </a:r>
            <a:r>
              <a:rPr lang="es-ES" sz="1400" b="1" dirty="0" err="1"/>
              <a:t>na</a:t>
            </a:r>
            <a:r>
              <a:rPr lang="es-ES" sz="1400" b="1" dirty="0"/>
              <a:t> literatura </a:t>
            </a:r>
            <a:r>
              <a:rPr lang="es-ES" sz="1400" b="1" i="1" dirty="0"/>
              <a:t>popular galega (1980)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dirty="0"/>
              <a:t>La </a:t>
            </a:r>
            <a:r>
              <a:rPr lang="gl-ES" sz="1400" b="1" i="1" dirty="0" err="1"/>
              <a:t>alfarería</a:t>
            </a:r>
            <a:r>
              <a:rPr lang="gl-ES" sz="1400" b="1" i="1" dirty="0"/>
              <a:t> de Galicia. </a:t>
            </a:r>
            <a:r>
              <a:rPr lang="gl-ES" sz="1400" b="1" dirty="0"/>
              <a:t>(Fundación Pedro </a:t>
            </a:r>
            <a:r>
              <a:rPr lang="gl-ES" sz="1400" b="1" dirty="0" err="1"/>
              <a:t>Barrié</a:t>
            </a:r>
            <a:r>
              <a:rPr lang="gl-ES" sz="1400" b="1" dirty="0"/>
              <a:t> de la Maza, 1983). </a:t>
            </a:r>
          </a:p>
        </p:txBody>
      </p:sp>
    </p:spTree>
    <p:extLst>
      <p:ext uri="{BB962C8B-B14F-4D97-AF65-F5344CB8AC3E}">
        <p14:creationId xmlns:p14="http://schemas.microsoft.com/office/powerpoint/2010/main" val="28564848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bía en Galicia un médico gran apasionado del trabajo de alfarería, se  llamaba Luciano García Alén, tanto amaba este oficio que le hizo homenaje a  través de un libro &quot;la alfarería de">
            <a:extLst>
              <a:ext uri="{FF2B5EF4-FFF2-40B4-BE49-F238E27FC236}">
                <a16:creationId xmlns:a16="http://schemas.microsoft.com/office/drawing/2014/main" id="{F7F4988F-B65F-C158-F103-1187A2C19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360" y="260648"/>
            <a:ext cx="6460467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Un legado de barro y fuego">
            <a:extLst>
              <a:ext uri="{FF2B5EF4-FFF2-40B4-BE49-F238E27FC236}">
                <a16:creationId xmlns:a16="http://schemas.microsoft.com/office/drawing/2014/main" id="{B046B134-E9E4-530D-C24E-5331C439D5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gl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1E42E4E-4D4A-0A82-6360-2F3201486A01}"/>
              </a:ext>
            </a:extLst>
          </p:cNvPr>
          <p:cNvSpPr txBox="1"/>
          <p:nvPr/>
        </p:nvSpPr>
        <p:spPr>
          <a:xfrm>
            <a:off x="6960096" y="4555574"/>
            <a:ext cx="475252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b="1" dirty="0"/>
              <a:t>Adela Leiro Lois</a:t>
            </a:r>
          </a:p>
          <a:p>
            <a:r>
              <a:rPr lang="gl-ES" sz="1600" b="1" dirty="0" err="1"/>
              <a:t>Mon</a:t>
            </a:r>
            <a:r>
              <a:rPr lang="gl-ES" sz="1600" b="1" dirty="0"/>
              <a:t> </a:t>
            </a:r>
            <a:r>
              <a:rPr lang="gl-ES" sz="1600" b="1" dirty="0" err="1"/>
              <a:t>Daporta</a:t>
            </a:r>
            <a:r>
              <a:rPr lang="gl-ES" sz="1600" b="1" dirty="0"/>
              <a:t> </a:t>
            </a:r>
            <a:r>
              <a:rPr lang="gl-ES" sz="1600" b="1" dirty="0" err="1"/>
              <a:t>Padín</a:t>
            </a:r>
            <a:endParaRPr lang="gl-ES" sz="1600" b="1" dirty="0"/>
          </a:p>
          <a:p>
            <a:r>
              <a:rPr lang="gl-ES" sz="1400" b="1" dirty="0"/>
              <a:t>Os debuxos da cerámica (de </a:t>
            </a:r>
            <a:r>
              <a:rPr lang="gl-ES" sz="1400" b="1" dirty="0" err="1"/>
              <a:t>Vilasó</a:t>
            </a:r>
            <a:r>
              <a:rPr lang="gl-ES" sz="1400" b="1" dirty="0"/>
              <a:t>) e moita información foron tomados do libro </a:t>
            </a:r>
            <a:r>
              <a:rPr lang="gl-ES" sz="1400" b="1" i="1" dirty="0"/>
              <a:t>Os oleiros</a:t>
            </a:r>
            <a:r>
              <a:rPr lang="gl-ES" sz="1400" b="1" dirty="0"/>
              <a:t>. De Luciano García García Alén. A Coruña (Museo do Pobo Galego, 1981). </a:t>
            </a:r>
          </a:p>
          <a:p>
            <a:endParaRPr lang="gl-ES" sz="1600" dirty="0"/>
          </a:p>
          <a:p>
            <a:endParaRPr lang="gl-ES" sz="1600" dirty="0"/>
          </a:p>
          <a:p>
            <a:r>
              <a:rPr lang="gl-ES" sz="1600" b="1" dirty="0"/>
              <a:t>Outubro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1EA2AC-6B7A-3703-C5E1-87DCC43CF2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2184" y="260648"/>
            <a:ext cx="2389556" cy="343821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1F010BB-B5B1-7EE6-9C75-8EC4672A3E4B}"/>
              </a:ext>
            </a:extLst>
          </p:cNvPr>
          <p:cNvSpPr txBox="1"/>
          <p:nvPr/>
        </p:nvSpPr>
        <p:spPr>
          <a:xfrm>
            <a:off x="10171963" y="2909624"/>
            <a:ext cx="1331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b="1" dirty="0"/>
              <a:t>Peza das </a:t>
            </a:r>
          </a:p>
          <a:p>
            <a:r>
              <a:rPr lang="gl-ES" sz="1400" b="1" dirty="0"/>
              <a:t>Illas dos </a:t>
            </a:r>
            <a:r>
              <a:rPr lang="gl-ES" sz="1400" b="1" dirty="0" err="1"/>
              <a:t>Açores</a:t>
            </a:r>
            <a:endParaRPr lang="gl-ES" sz="1400" b="1" dirty="0"/>
          </a:p>
        </p:txBody>
      </p:sp>
    </p:spTree>
    <p:extLst>
      <p:ext uri="{BB962C8B-B14F-4D97-AF65-F5344CB8AC3E}">
        <p14:creationId xmlns:p14="http://schemas.microsoft.com/office/powerpoint/2010/main" val="3160437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4112</Words>
  <Application>Microsoft Office PowerPoint</Application>
  <PresentationFormat>Panorámica</PresentationFormat>
  <Paragraphs>442</Paragraphs>
  <Slides>98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98</vt:i4>
      </vt:variant>
    </vt:vector>
  </HeadingPairs>
  <TitlesOfParts>
    <vt:vector size="107" baseType="lpstr">
      <vt:lpstr>Arial</vt:lpstr>
      <vt:lpstr>Arial Black</vt:lpstr>
      <vt:lpstr>Calibri</vt:lpstr>
      <vt:lpstr>Calibri Light</vt:lpstr>
      <vt:lpstr>Google Sans</vt:lpstr>
      <vt:lpstr>Linux Libertine</vt:lpstr>
      <vt:lpstr>Neue-Helvetica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ADELA</dc:creator>
  <cp:lastModifiedBy>Adela Leiro Lois</cp:lastModifiedBy>
  <cp:revision>101</cp:revision>
  <dcterms:created xsi:type="dcterms:W3CDTF">2008-05-13T17:30:28Z</dcterms:created>
  <dcterms:modified xsi:type="dcterms:W3CDTF">2026-10-09T06:31:15Z</dcterms:modified>
</cp:coreProperties>
</file>